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67" r:id="rId3"/>
    <p:sldId id="265" r:id="rId4"/>
    <p:sldId id="275" r:id="rId5"/>
    <p:sldId id="310" r:id="rId6"/>
    <p:sldId id="273" r:id="rId7"/>
    <p:sldId id="274" r:id="rId8"/>
    <p:sldId id="296" r:id="rId9"/>
    <p:sldId id="304" r:id="rId10"/>
    <p:sldId id="305" r:id="rId11"/>
    <p:sldId id="320" r:id="rId12"/>
    <p:sldId id="298" r:id="rId13"/>
    <p:sldId id="324" r:id="rId14"/>
    <p:sldId id="284" r:id="rId15"/>
    <p:sldId id="262" r:id="rId16"/>
  </p:sldIdLst>
  <p:sldSz cx="12192000" cy="6858000"/>
  <p:notesSz cx="7103745" cy="10234295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9" userDrawn="1">
          <p15:clr>
            <a:srgbClr val="A4A3A4"/>
          </p15:clr>
        </p15:guide>
        <p15:guide id="2" pos="372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209"/>
        <p:guide pos="372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gs" Target="tags/tag58.xml"/><Relationship Id="rId21" Type="http://schemas.openxmlformats.org/officeDocument/2006/relationships/tableStyles" Target="tableStyles.xml"/><Relationship Id="rId20" Type="http://schemas.openxmlformats.org/officeDocument/2006/relationships/viewProps" Target="viewProps.xml"/><Relationship Id="rId2" Type="http://schemas.openxmlformats.org/officeDocument/2006/relationships/theme" Target="theme/theme1.xml"/><Relationship Id="rId19" Type="http://schemas.openxmlformats.org/officeDocument/2006/relationships/presProps" Target="presProps.xml"/><Relationship Id="rId18" Type="http://schemas.openxmlformats.org/officeDocument/2006/relationships/handoutMaster" Target="handoutMasters/handoutMaster1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tags" Target="../tags/tag32.xml"/><Relationship Id="rId1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tags" Target="../tags/tag34.xml"/><Relationship Id="rId4" Type="http://schemas.microsoft.com/office/2007/relationships/media" Target="../media/media1.mp4"/><Relationship Id="rId3" Type="http://schemas.openxmlformats.org/officeDocument/2006/relationships/video" Target="../media/media1.mp4"/><Relationship Id="rId2" Type="http://schemas.openxmlformats.org/officeDocument/2006/relationships/tags" Target="../tags/tag33.xml"/><Relationship Id="rId1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3" Type="http://schemas.openxmlformats.org/officeDocument/2006/relationships/image" Target="../media/image19.png"/><Relationship Id="rId2" Type="http://schemas.openxmlformats.org/officeDocument/2006/relationships/tags" Target="../tags/tag35.xml"/><Relationship Id="rId1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43.xml"/><Relationship Id="rId8" Type="http://schemas.openxmlformats.org/officeDocument/2006/relationships/tags" Target="../tags/tag42.xml"/><Relationship Id="rId7" Type="http://schemas.openxmlformats.org/officeDocument/2006/relationships/tags" Target="../tags/tag41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Relationship Id="rId3" Type="http://schemas.openxmlformats.org/officeDocument/2006/relationships/tags" Target="../tags/tag37.xml"/><Relationship Id="rId23" Type="http://schemas.openxmlformats.org/officeDocument/2006/relationships/slideLayout" Target="../slideLayouts/slideLayout7.xml"/><Relationship Id="rId22" Type="http://schemas.openxmlformats.org/officeDocument/2006/relationships/tags" Target="../tags/tag56.xml"/><Relationship Id="rId21" Type="http://schemas.openxmlformats.org/officeDocument/2006/relationships/tags" Target="../tags/tag55.xml"/><Relationship Id="rId20" Type="http://schemas.openxmlformats.org/officeDocument/2006/relationships/tags" Target="../tags/tag54.xml"/><Relationship Id="rId2" Type="http://schemas.openxmlformats.org/officeDocument/2006/relationships/tags" Target="../tags/tag36.xml"/><Relationship Id="rId19" Type="http://schemas.openxmlformats.org/officeDocument/2006/relationships/tags" Target="../tags/tag53.xml"/><Relationship Id="rId18" Type="http://schemas.openxmlformats.org/officeDocument/2006/relationships/tags" Target="../tags/tag52.xml"/><Relationship Id="rId17" Type="http://schemas.openxmlformats.org/officeDocument/2006/relationships/tags" Target="../tags/tag51.xml"/><Relationship Id="rId16" Type="http://schemas.openxmlformats.org/officeDocument/2006/relationships/tags" Target="../tags/tag50.xml"/><Relationship Id="rId15" Type="http://schemas.openxmlformats.org/officeDocument/2006/relationships/tags" Target="../tags/tag49.xml"/><Relationship Id="rId14" Type="http://schemas.openxmlformats.org/officeDocument/2006/relationships/tags" Target="../tags/tag48.xml"/><Relationship Id="rId13" Type="http://schemas.openxmlformats.org/officeDocument/2006/relationships/tags" Target="../tags/tag47.xml"/><Relationship Id="rId12" Type="http://schemas.openxmlformats.org/officeDocument/2006/relationships/tags" Target="../tags/tag46.xml"/><Relationship Id="rId11" Type="http://schemas.openxmlformats.org/officeDocument/2006/relationships/tags" Target="../tags/tag45.xml"/><Relationship Id="rId10" Type="http://schemas.openxmlformats.org/officeDocument/2006/relationships/tags" Target="../tags/tag44.xml"/><Relationship Id="rId1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57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tags" Target="../tags/tag1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image" Target="../media/image5.png"/><Relationship Id="rId2" Type="http://schemas.openxmlformats.org/officeDocument/2006/relationships/tags" Target="../tags/tag2.xml"/><Relationship Id="rId18" Type="http://schemas.openxmlformats.org/officeDocument/2006/relationships/slideLayout" Target="../slideLayouts/slideLayout7.xml"/><Relationship Id="rId17" Type="http://schemas.openxmlformats.org/officeDocument/2006/relationships/image" Target="../media/image6.png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3" Type="http://schemas.openxmlformats.org/officeDocument/2006/relationships/image" Target="../media/image7.jpeg"/><Relationship Id="rId2" Type="http://schemas.openxmlformats.org/officeDocument/2006/relationships/tags" Target="../tags/tag16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tags" Target="../tags/tag23.xml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4" Type="http://schemas.openxmlformats.org/officeDocument/2006/relationships/slideLayout" Target="../slideLayouts/slideLayout7.xml"/><Relationship Id="rId13" Type="http://schemas.openxmlformats.org/officeDocument/2006/relationships/tags" Target="../tags/tag28.xml"/><Relationship Id="rId12" Type="http://schemas.openxmlformats.org/officeDocument/2006/relationships/tags" Target="../tags/tag27.xml"/><Relationship Id="rId11" Type="http://schemas.openxmlformats.org/officeDocument/2006/relationships/tags" Target="../tags/tag26.xml"/><Relationship Id="rId10" Type="http://schemas.openxmlformats.org/officeDocument/2006/relationships/tags" Target="../tags/tag25.xml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29.xml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tags" Target="../tags/tag30.xml"/><Relationship Id="rId1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3.png"/><Relationship Id="rId2" Type="http://schemas.openxmlformats.org/officeDocument/2006/relationships/tags" Target="../tags/tag31.xml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0" y="1884680"/>
            <a:ext cx="121920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50000"/>
              </a:lnSpc>
            </a:pPr>
            <a:r>
              <a:rPr lang="zh-CN" sz="32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智慧药箱</a:t>
            </a:r>
            <a:endParaRPr lang="zh-CN" sz="32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0" y="3992245"/>
            <a:ext cx="12192000" cy="19589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150000"/>
              </a:lnSpc>
            </a:pPr>
            <a:r>
              <a:rPr lang="zh-CN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团队名称：</a:t>
            </a:r>
            <a:r>
              <a:rPr lang="en-US" altLang="zh-CN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ByteForge</a:t>
            </a:r>
            <a:endParaRPr lang="zh-CN" sz="20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algn="ctr">
              <a:lnSpc>
                <a:spcPct val="150000"/>
              </a:lnSpc>
            </a:pPr>
            <a:r>
              <a:rPr lang="zh-CN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演讲人：</a:t>
            </a:r>
            <a:r>
              <a:rPr lang="zh-CN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戴润东</a:t>
            </a:r>
            <a:endParaRPr lang="zh-CN" sz="20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algn="ctr">
              <a:lnSpc>
                <a:spcPct val="150000"/>
              </a:lnSpc>
            </a:pPr>
            <a:r>
              <a:rPr lang="zh-CN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单位</a:t>
            </a:r>
            <a:r>
              <a:rPr lang="en-US" altLang="zh-CN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/</a:t>
            </a:r>
            <a:r>
              <a:rPr lang="zh-CN" altLang="en-US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职务：三峡大学</a:t>
            </a:r>
            <a:r>
              <a:rPr lang="en-US" altLang="zh-CN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 </a:t>
            </a:r>
            <a:r>
              <a:rPr lang="zh-CN" altLang="en-US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团队技术负责人</a:t>
            </a:r>
            <a:endParaRPr lang="zh-CN" altLang="en-US" sz="20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4132580" y="144145"/>
            <a:ext cx="2325370" cy="560070"/>
          </a:xfrm>
          <a:prstGeom prst="rect">
            <a:avLst/>
          </a:prstGeom>
          <a:noFill/>
        </p:spPr>
        <p:txBody>
          <a:bodyPr wrap="none" rtlCol="0">
            <a:noAutofit/>
          </a:bodyPr>
          <a:p>
            <a:pPr algn="l">
              <a:lnSpc>
                <a:spcPct val="150000"/>
              </a:lnSpc>
            </a:pPr>
            <a:endParaRPr lang="zh-CN" altLang="en-US" sz="24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94665" y="1630680"/>
            <a:ext cx="635889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通过阿里云百炼，部署智能体应用，并在</a:t>
            </a:r>
            <a:r>
              <a:rPr lang="en-US" alt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PC</a:t>
            </a:r>
            <a:r>
              <a: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网站上调用对应的API,实现AI助手</a:t>
            </a:r>
            <a:endParaRPr lang="zh-CN" altLang="en-US" sz="2000" b="1">
              <a:gradFill>
                <a:gsLst>
                  <a:gs pos="50000">
                    <a:schemeClr val="accent4"/>
                  </a:gs>
                  <a:gs pos="0">
                    <a:schemeClr val="accent4">
                      <a:lumMod val="25000"/>
                      <a:lumOff val="75000"/>
                    </a:schemeClr>
                  </a:gs>
                  <a:gs pos="100000">
                    <a:schemeClr val="accent4">
                      <a:lumMod val="85000"/>
                    </a:schemeClr>
                  </a:gs>
                </a:gsLst>
                <a:lin ang="5400000" scaled="1"/>
              </a:gra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r>
              <a: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同时通过配置对应智能药箱知识库实现</a:t>
            </a:r>
            <a:r>
              <a:rPr lang="zh-CN" altLang="en-US" sz="20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定制化</a:t>
            </a:r>
            <a:r>
              <a:rPr lang="en-US" altLang="zh-CN" sz="20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AI</a:t>
            </a:r>
            <a:r>
              <a:rPr lang="zh-CN" altLang="en-US" sz="20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助手</a:t>
            </a:r>
            <a:endParaRPr lang="zh-CN" altLang="en-US" sz="2000" b="1">
              <a:gradFill>
                <a:gsLst>
                  <a:gs pos="50000">
                    <a:schemeClr val="accent4"/>
                  </a:gs>
                  <a:gs pos="0">
                    <a:schemeClr val="accent4">
                      <a:lumMod val="25000"/>
                      <a:lumOff val="75000"/>
                    </a:schemeClr>
                  </a:gs>
                  <a:gs pos="100000">
                    <a:schemeClr val="accent4">
                      <a:lumMod val="85000"/>
                    </a:schemeClr>
                  </a:gs>
                </a:gsLst>
                <a:lin ang="5400000" scaled="1"/>
              </a:gra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94665" y="950595"/>
            <a:ext cx="67919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亮点</a:t>
            </a:r>
            <a:r>
              <a:rPr lang="en-US" altLang="zh-CN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4:</a:t>
            </a:r>
            <a:r>
              <a:rPr lang="zh-CN" altLang="en-US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使用阿里云百炼实现药箱</a:t>
            </a:r>
            <a:r>
              <a:rPr lang="en-US" altLang="zh-CN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AI</a:t>
            </a:r>
            <a:r>
              <a:rPr lang="zh-CN" altLang="en-US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助手</a:t>
            </a:r>
            <a:endParaRPr lang="zh-CN" altLang="en-US" sz="2800" b="1">
              <a:gradFill>
                <a:gsLst>
                  <a:gs pos="50000">
                    <a:schemeClr val="accent4"/>
                  </a:gs>
                  <a:gs pos="0">
                    <a:schemeClr val="accent4">
                      <a:lumMod val="25000"/>
                      <a:lumOff val="75000"/>
                    </a:schemeClr>
                  </a:gs>
                  <a:gs pos="100000">
                    <a:schemeClr val="accent4">
                      <a:lumMod val="85000"/>
                    </a:schemeClr>
                  </a:gs>
                </a:gsLst>
                <a:lin ang="5400000" scaled="1"/>
              </a:gra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9394825" y="6209030"/>
            <a:ext cx="2175510" cy="3937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zh-CN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对话使用演示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rcRect b="63742"/>
          <a:stretch>
            <a:fillRect/>
          </a:stretch>
        </p:blipFill>
        <p:spPr>
          <a:xfrm>
            <a:off x="9394825" y="1163955"/>
            <a:ext cx="2084070" cy="497332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94665" y="3358515"/>
            <a:ext cx="8174355" cy="11982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根据用户实际用药情况与用药计划信息，</a:t>
            </a:r>
            <a:r>
              <a:rPr lang="zh-CN" altLang="en-US" sz="20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定时发送信息用药信息提醒</a:t>
            </a:r>
            <a:endParaRPr lang="zh-CN" altLang="en-US" sz="20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r>
              <a: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多次未完成情况下，还会向账号绑定的紧急联系人发送</a:t>
            </a:r>
            <a:r>
              <a:rPr lang="zh-CN" altLang="en-US" sz="20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危急邮件</a:t>
            </a:r>
            <a:endParaRPr lang="zh-CN" altLang="en-US" sz="2000" b="1">
              <a:gradFill>
                <a:gsLst>
                  <a:gs pos="50000">
                    <a:schemeClr val="accent4"/>
                  </a:gs>
                  <a:gs pos="0">
                    <a:schemeClr val="accent4">
                      <a:lumMod val="25000"/>
                      <a:lumOff val="75000"/>
                    </a:schemeClr>
                  </a:gs>
                  <a:gs pos="100000">
                    <a:schemeClr val="accent4">
                      <a:lumMod val="85000"/>
                    </a:schemeClr>
                  </a:gs>
                </a:gsLst>
                <a:lin ang="5400000" scaled="1"/>
              </a:gra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r>
              <a: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同时通过大模型将每周将用户的完成情况进行</a:t>
            </a:r>
            <a:r>
              <a:rPr lang="en-US" altLang="zh-CN" sz="20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AI</a:t>
            </a:r>
            <a:r>
              <a:rPr lang="zh-CN" altLang="en-US" sz="20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自动总结</a:t>
            </a:r>
            <a:endParaRPr lang="zh-CN" sz="2000" b="1">
              <a:gradFill>
                <a:gsLst>
                  <a:gs pos="50000">
                    <a:schemeClr val="accent4"/>
                  </a:gs>
                  <a:gs pos="0">
                    <a:schemeClr val="accent4">
                      <a:lumMod val="25000"/>
                      <a:lumOff val="75000"/>
                    </a:schemeClr>
                  </a:gs>
                  <a:gs pos="100000">
                    <a:schemeClr val="accent4">
                      <a:lumMod val="85000"/>
                    </a:schemeClr>
                  </a:gs>
                </a:gsLst>
                <a:lin ang="5400000" scaled="1"/>
              </a:gra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endParaRPr lang="zh-CN" sz="2000" b="1">
              <a:gradFill>
                <a:gsLst>
                  <a:gs pos="50000">
                    <a:schemeClr val="accent4"/>
                  </a:gs>
                  <a:gs pos="0">
                    <a:schemeClr val="accent4">
                      <a:lumMod val="25000"/>
                      <a:lumOff val="75000"/>
                    </a:schemeClr>
                  </a:gs>
                  <a:gs pos="100000">
                    <a:schemeClr val="accent4">
                      <a:lumMod val="85000"/>
                    </a:schemeClr>
                  </a:gs>
                </a:gsLst>
                <a:lin ang="5400000" scaled="1"/>
              </a:gra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94665" y="2760345"/>
            <a:ext cx="6892925" cy="4832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亮点</a:t>
            </a:r>
            <a:r>
              <a:rPr lang="en-US" altLang="zh-CN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5</a:t>
            </a:r>
            <a:r>
              <a:rPr lang="zh-CN" altLang="en-US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：智能邮件提醒，</a:t>
            </a:r>
            <a:r>
              <a:rPr lang="en-US" altLang="zh-CN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AI</a:t>
            </a:r>
            <a:r>
              <a:rPr lang="zh-CN" altLang="en-US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总结</a:t>
            </a:r>
            <a:endParaRPr lang="zh-CN" altLang="en-US" sz="2800" b="1">
              <a:gradFill>
                <a:gsLst>
                  <a:gs pos="50000">
                    <a:schemeClr val="accent4"/>
                  </a:gs>
                  <a:gs pos="0">
                    <a:schemeClr val="accent4">
                      <a:lumMod val="25000"/>
                      <a:lumOff val="75000"/>
                    </a:schemeClr>
                  </a:gs>
                  <a:gs pos="100000">
                    <a:schemeClr val="accent4">
                      <a:lumMod val="85000"/>
                    </a:schemeClr>
                  </a:gs>
                </a:gsLst>
                <a:lin ang="5400000" scaled="1"/>
              </a:gra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3715" y="4583430"/>
            <a:ext cx="2857500" cy="8382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3715" y="5421630"/>
            <a:ext cx="2857500" cy="78740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6318885" y="6257290"/>
            <a:ext cx="1462405" cy="3448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邮件提示</a:t>
            </a:r>
            <a:endParaRPr lang="zh-CN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pic>
        <p:nvPicPr>
          <p:cNvPr id="15" name="图片 14"/>
          <p:cNvPicPr/>
          <p:nvPr/>
        </p:nvPicPr>
        <p:blipFill>
          <a:blip r:embed="rId6"/>
          <a:stretch>
            <a:fillRect/>
          </a:stretch>
        </p:blipFill>
        <p:spPr>
          <a:xfrm>
            <a:off x="1094740" y="4767580"/>
            <a:ext cx="3180080" cy="1369695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1976120" y="6257290"/>
            <a:ext cx="1010920" cy="37592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en-US" altLang="zh-CN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AI</a:t>
            </a:r>
            <a:r>
              <a:rPr lang="zh-CN" altLang="en-US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总结</a:t>
            </a:r>
            <a:endParaRPr lang="zh-CN" altLang="en-US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3509010" y="144145"/>
            <a:ext cx="2325370" cy="560070"/>
          </a:xfrm>
          <a:prstGeom prst="rect">
            <a:avLst/>
          </a:prstGeom>
          <a:noFill/>
        </p:spPr>
        <p:txBody>
          <a:bodyPr wrap="none" rtlCol="0">
            <a:noAutofit/>
          </a:bodyPr>
          <a:p>
            <a:pPr algn="l">
              <a:lnSpc>
                <a:spcPct val="150000"/>
              </a:lnSpc>
            </a:pPr>
            <a:r>
              <a:rPr lang="en-US" altLang="zh-CN" sz="24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4 </a:t>
            </a:r>
            <a:r>
              <a:rPr lang="zh-CN" altLang="en-US" sz="24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作品演示</a:t>
            </a:r>
            <a:r>
              <a:rPr lang="zh-CN" altLang="en-US" sz="24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视频（部分）</a:t>
            </a:r>
            <a:endParaRPr lang="zh-CN" altLang="en-US" sz="24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pic>
        <p:nvPicPr>
          <p:cNvPr id="2" name="智能药箱使用演示（部分）">
            <a:hlinkClick r:id="" action="ppaction://media"/>
          </p:cNvPr>
          <p:cNvPicPr/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788035" y="930275"/>
            <a:ext cx="10616565" cy="533717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4132580" y="144145"/>
            <a:ext cx="2325370" cy="560070"/>
          </a:xfrm>
          <a:prstGeom prst="rect">
            <a:avLst/>
          </a:prstGeom>
          <a:noFill/>
        </p:spPr>
        <p:txBody>
          <a:bodyPr wrap="none" rtlCol="0">
            <a:noAutofit/>
          </a:bodyPr>
          <a:p>
            <a:pPr algn="l">
              <a:lnSpc>
                <a:spcPct val="150000"/>
              </a:lnSpc>
            </a:pPr>
            <a:endParaRPr lang="zh-CN" altLang="en-US" sz="24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93065" y="880745"/>
            <a:ext cx="10812780" cy="8369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目前市场上，除常规药箱外的智能药箱大多功能单一、价格昂贵，</a:t>
            </a:r>
            <a:endParaRPr lang="zh-CN" altLang="en-US" sz="20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r>
              <a: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同时智能化的功能并不显著，且在使用场景中局限性太大</a:t>
            </a:r>
            <a:endParaRPr lang="zh-CN" altLang="en-US" sz="20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endParaRPr lang="zh-CN" altLang="en-US" sz="20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237865" y="198755"/>
            <a:ext cx="1790065" cy="50546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竞品分析</a:t>
            </a:r>
            <a:endParaRPr lang="zh-CN" altLang="en-US" sz="2800" b="1">
              <a:gradFill>
                <a:gsLst>
                  <a:gs pos="50000">
                    <a:schemeClr val="accent4"/>
                  </a:gs>
                  <a:gs pos="0">
                    <a:schemeClr val="accent4">
                      <a:lumMod val="25000"/>
                      <a:lumOff val="75000"/>
                    </a:schemeClr>
                  </a:gs>
                  <a:gs pos="100000">
                    <a:schemeClr val="accent4">
                      <a:lumMod val="85000"/>
                    </a:schemeClr>
                  </a:gs>
                </a:gsLst>
                <a:lin ang="5400000" scaled="1"/>
              </a:gra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5525" y="804545"/>
            <a:ext cx="1926590" cy="290258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3450" y="3910965"/>
            <a:ext cx="2110740" cy="27336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490" y="1830705"/>
            <a:ext cx="7357745" cy="470598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矩形 2"/>
          <p:cNvSpPr/>
          <p:nvPr>
            <p:custDataLst>
              <p:tags r:id="rId2"/>
            </p:custDataLst>
          </p:nvPr>
        </p:nvSpPr>
        <p:spPr>
          <a:xfrm flipV="1">
            <a:off x="3993515" y="1583055"/>
            <a:ext cx="4001770" cy="3335020"/>
          </a:xfrm>
          <a:prstGeom prst="rect">
            <a:avLst/>
          </a:prstGeom>
          <a:solidFill>
            <a:schemeClr val="bg1">
              <a:alpha val="0"/>
            </a:schemeClr>
          </a:solidFill>
          <a:ln w="12700" cap="flat" cmpd="sng" algn="ctr">
            <a:gradFill>
              <a:gsLst>
                <a:gs pos="0">
                  <a:schemeClr val="accent1"/>
                </a:gs>
                <a:gs pos="80000">
                  <a:schemeClr val="accent1">
                    <a:alpha val="0"/>
                  </a:schemeClr>
                </a:gs>
              </a:gsLst>
              <a:lin ang="16200000" scaled="0"/>
            </a:gra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+mj-ea"/>
              <a:ea typeface="+mj-ea"/>
              <a:sym typeface="Arial" panose="020B0604020202020204" pitchFamily="34" charset="0"/>
            </a:endParaRPr>
          </a:p>
        </p:txBody>
      </p:sp>
      <p:sp>
        <p:nvSpPr>
          <p:cNvPr id="8" name="椭圆 7"/>
          <p:cNvSpPr/>
          <p:nvPr>
            <p:custDataLst>
              <p:tags r:id="rId3"/>
            </p:custDataLst>
          </p:nvPr>
        </p:nvSpPr>
        <p:spPr>
          <a:xfrm>
            <a:off x="2044383" y="982028"/>
            <a:ext cx="249555" cy="249555"/>
          </a:xfrm>
          <a:prstGeom prst="ellipse">
            <a:avLst/>
          </a:prstGeom>
          <a:solidFill>
            <a:schemeClr val="accent1">
              <a:alpha val="30000"/>
            </a:schemeClr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sym typeface="Arial" panose="020B0604020202020204" pitchFamily="34" charset="0"/>
            </a:endParaRPr>
          </a:p>
        </p:txBody>
      </p:sp>
      <p:sp>
        <p:nvSpPr>
          <p:cNvPr id="18" name="椭圆 17"/>
          <p:cNvSpPr/>
          <p:nvPr>
            <p:custDataLst>
              <p:tags r:id="rId4"/>
            </p:custDataLst>
          </p:nvPr>
        </p:nvSpPr>
        <p:spPr>
          <a:xfrm>
            <a:off x="2105343" y="1042988"/>
            <a:ext cx="127000" cy="127000"/>
          </a:xfrm>
          <a:prstGeom prst="ellipse">
            <a:avLst/>
          </a:prstGeom>
          <a:solidFill>
            <a:schemeClr val="accent1"/>
          </a:solidFill>
          <a:ln w="63500" cap="flat" cmpd="sng" algn="ctr">
            <a:solidFill>
              <a:schemeClr val="accent1">
                <a:alpha val="40000"/>
              </a:schemeClr>
            </a:soli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sym typeface="Arial" panose="020B0604020202020204" pitchFamily="34" charset="0"/>
            </a:endParaRPr>
          </a:p>
        </p:txBody>
      </p:sp>
      <p:sp>
        <p:nvSpPr>
          <p:cNvPr id="6" name="矩形 5"/>
          <p:cNvSpPr/>
          <p:nvPr>
            <p:custDataLst>
              <p:tags r:id="rId5"/>
            </p:custDataLst>
          </p:nvPr>
        </p:nvSpPr>
        <p:spPr>
          <a:xfrm>
            <a:off x="849630" y="1656715"/>
            <a:ext cx="5041900" cy="13569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endParaRPr lang="zh-CN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9" name="矩形 8"/>
          <p:cNvSpPr/>
          <p:nvPr>
            <p:custDataLst>
              <p:tags r:id="rId6"/>
            </p:custDataLst>
          </p:nvPr>
        </p:nvSpPr>
        <p:spPr>
          <a:xfrm>
            <a:off x="810895" y="1656080"/>
            <a:ext cx="2715895" cy="40195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>
                <a:gradFill>
                  <a:gsLst>
                    <a:gs pos="0">
                      <a:srgbClr val="70E1F5"/>
                    </a:gs>
                    <a:gs pos="97000">
                      <a:srgbClr val="FFD194"/>
                    </a:gs>
                  </a:gsLst>
                  <a:lin ang="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技术优化</a:t>
            </a:r>
            <a:r>
              <a:rPr lang="zh-CN" altLang="en-US" sz="2400" b="1">
                <a:gradFill>
                  <a:gsLst>
                    <a:gs pos="0">
                      <a:srgbClr val="70E1F5"/>
                    </a:gs>
                    <a:gs pos="97000">
                      <a:srgbClr val="FFD194"/>
                    </a:gs>
                  </a:gsLst>
                  <a:lin ang="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方向</a:t>
            </a:r>
            <a:endParaRPr lang="zh-CN" altLang="en-US" sz="2400" b="1">
              <a:gradFill>
                <a:gsLst>
                  <a:gs pos="0">
                    <a:srgbClr val="70E1F5"/>
                  </a:gs>
                  <a:gs pos="97000">
                    <a:srgbClr val="FFD194"/>
                  </a:gs>
                </a:gsLst>
                <a:lin ang="0" scaled="1"/>
              </a:gra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cxnSp>
        <p:nvCxnSpPr>
          <p:cNvPr id="23" name="直接连接符 22"/>
          <p:cNvCxnSpPr/>
          <p:nvPr>
            <p:custDataLst>
              <p:tags r:id="rId7"/>
            </p:custDataLst>
          </p:nvPr>
        </p:nvCxnSpPr>
        <p:spPr>
          <a:xfrm>
            <a:off x="451803" y="1021398"/>
            <a:ext cx="10800000" cy="0"/>
          </a:xfrm>
          <a:prstGeom prst="line">
            <a:avLst/>
          </a:prstGeom>
          <a:noFill/>
          <a:ln w="25400" cap="flat" cmpd="sng" algn="ctr">
            <a:gradFill>
              <a:gsLst>
                <a:gs pos="0">
                  <a:schemeClr val="accent1">
                    <a:alpha val="0"/>
                  </a:schemeClr>
                </a:gs>
                <a:gs pos="54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prstDash val="solid"/>
            <a:miter lim="800000"/>
          </a:ln>
          <a:effectLst/>
        </p:spPr>
      </p:cxnSp>
      <p:sp>
        <p:nvSpPr>
          <p:cNvPr id="24" name="椭圆 23"/>
          <p:cNvSpPr/>
          <p:nvPr>
            <p:custDataLst>
              <p:tags r:id="rId8"/>
            </p:custDataLst>
          </p:nvPr>
        </p:nvSpPr>
        <p:spPr>
          <a:xfrm>
            <a:off x="9444673" y="982028"/>
            <a:ext cx="249555" cy="249555"/>
          </a:xfrm>
          <a:prstGeom prst="ellipse">
            <a:avLst/>
          </a:prstGeom>
          <a:solidFill>
            <a:schemeClr val="accent1">
              <a:alpha val="30000"/>
            </a:schemeClr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sym typeface="Arial" panose="020B0604020202020204" pitchFamily="34" charset="0"/>
            </a:endParaRPr>
          </a:p>
        </p:txBody>
      </p:sp>
      <p:sp>
        <p:nvSpPr>
          <p:cNvPr id="25" name="椭圆 24"/>
          <p:cNvSpPr/>
          <p:nvPr>
            <p:custDataLst>
              <p:tags r:id="rId9"/>
            </p:custDataLst>
          </p:nvPr>
        </p:nvSpPr>
        <p:spPr>
          <a:xfrm>
            <a:off x="9506268" y="1042988"/>
            <a:ext cx="127000" cy="127000"/>
          </a:xfrm>
          <a:prstGeom prst="ellipse">
            <a:avLst/>
          </a:prstGeom>
          <a:solidFill>
            <a:schemeClr val="accent1"/>
          </a:solidFill>
          <a:ln w="63500" cap="flat" cmpd="sng" algn="ctr">
            <a:solidFill>
              <a:schemeClr val="accent1">
                <a:alpha val="40000"/>
              </a:schemeClr>
            </a:soli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sym typeface="Arial" panose="020B0604020202020204" pitchFamily="34" charset="0"/>
            </a:endParaRPr>
          </a:p>
        </p:txBody>
      </p:sp>
      <p:sp>
        <p:nvSpPr>
          <p:cNvPr id="11" name="矩形 10"/>
          <p:cNvSpPr/>
          <p:nvPr>
            <p:custDataLst>
              <p:tags r:id="rId10"/>
            </p:custDataLst>
          </p:nvPr>
        </p:nvSpPr>
        <p:spPr>
          <a:xfrm>
            <a:off x="8677910" y="1645920"/>
            <a:ext cx="2525395" cy="412750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altLang="en-US" sz="2400" b="1">
                <a:gradFill>
                  <a:gsLst>
                    <a:gs pos="82000">
                      <a:srgbClr val="B0EEF9"/>
                    </a:gs>
                    <a:gs pos="47000">
                      <a:srgbClr val="FDC8F4"/>
                    </a:gs>
                    <a:gs pos="73000">
                      <a:srgbClr val="B2FBB6"/>
                    </a:gs>
                    <a:gs pos="63000">
                      <a:srgbClr val="F4FCB3"/>
                    </a:gs>
                    <a:gs pos="99000">
                      <a:srgbClr val="E6B0FB"/>
                    </a:gs>
                  </a:gsLst>
                  <a:path path="circle">
                    <a:fillToRect t="100000" r="100000"/>
                  </a:path>
                  <a:tileRect l="-100000" b="-100000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市场推广方向</a:t>
            </a:r>
            <a:endParaRPr lang="zh-CN" altLang="en-US" sz="2400" b="1">
              <a:gradFill>
                <a:gsLst>
                  <a:gs pos="82000">
                    <a:srgbClr val="B0EEF9"/>
                  </a:gs>
                  <a:gs pos="47000">
                    <a:srgbClr val="FDC8F4"/>
                  </a:gs>
                  <a:gs pos="73000">
                    <a:srgbClr val="B2FBB6"/>
                  </a:gs>
                  <a:gs pos="63000">
                    <a:srgbClr val="F4FCB3"/>
                  </a:gs>
                  <a:gs pos="99000">
                    <a:srgbClr val="E6B0FB"/>
                  </a:gs>
                </a:gsLst>
                <a:path path="circle">
                  <a:fillToRect t="100000" r="100000"/>
                </a:path>
                <a:tileRect l="-100000" b="-100000"/>
              </a:gra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30" name="椭圆 29"/>
          <p:cNvSpPr/>
          <p:nvPr>
            <p:custDataLst>
              <p:tags r:id="rId11"/>
            </p:custDataLst>
          </p:nvPr>
        </p:nvSpPr>
        <p:spPr>
          <a:xfrm flipV="1">
            <a:off x="5809298" y="982028"/>
            <a:ext cx="249555" cy="249555"/>
          </a:xfrm>
          <a:prstGeom prst="ellipse">
            <a:avLst/>
          </a:prstGeom>
          <a:solidFill>
            <a:schemeClr val="accent1">
              <a:alpha val="30000"/>
            </a:schemeClr>
          </a:solidFill>
          <a:ln w="63500" cap="flat" cmpd="sng" algn="ctr">
            <a:noFill/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sym typeface="Arial" panose="020B0604020202020204" pitchFamily="34" charset="0"/>
            </a:endParaRPr>
          </a:p>
        </p:txBody>
      </p:sp>
      <p:sp>
        <p:nvSpPr>
          <p:cNvPr id="31" name="椭圆 30"/>
          <p:cNvSpPr/>
          <p:nvPr>
            <p:custDataLst>
              <p:tags r:id="rId12"/>
            </p:custDataLst>
          </p:nvPr>
        </p:nvSpPr>
        <p:spPr>
          <a:xfrm flipV="1">
            <a:off x="5870893" y="1042988"/>
            <a:ext cx="127000" cy="127000"/>
          </a:xfrm>
          <a:prstGeom prst="ellipse">
            <a:avLst/>
          </a:prstGeom>
          <a:solidFill>
            <a:schemeClr val="accent1"/>
          </a:solidFill>
          <a:ln w="63500" cap="flat" cmpd="sng" algn="ctr">
            <a:solidFill>
              <a:schemeClr val="accent1">
                <a:alpha val="40000"/>
              </a:schemeClr>
            </a:soli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j-ea"/>
              <a:ea typeface="+mj-ea"/>
              <a:sym typeface="Arial" panose="020B0604020202020204" pitchFamily="34" charset="0"/>
            </a:endParaRPr>
          </a:p>
        </p:txBody>
      </p:sp>
      <p:cxnSp>
        <p:nvCxnSpPr>
          <p:cNvPr id="32" name="直接连接符 31"/>
          <p:cNvCxnSpPr/>
          <p:nvPr>
            <p:custDataLst>
              <p:tags r:id="rId13"/>
            </p:custDataLst>
          </p:nvPr>
        </p:nvCxnSpPr>
        <p:spPr>
          <a:xfrm flipH="1">
            <a:off x="5931218" y="1265873"/>
            <a:ext cx="0" cy="293370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sp>
        <p:nvSpPr>
          <p:cNvPr id="12" name="矩形 11"/>
          <p:cNvSpPr/>
          <p:nvPr>
            <p:custDataLst>
              <p:tags r:id="rId14"/>
            </p:custDataLst>
          </p:nvPr>
        </p:nvSpPr>
        <p:spPr>
          <a:xfrm>
            <a:off x="4128135" y="2181225"/>
            <a:ext cx="3627120" cy="38080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1.个性化服务</a:t>
            </a:r>
            <a:r>
              <a:rPr lang="zh-CN" altLang="en-US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，根据用户的年龄、性别、病史、基因信息等因素，提供更个性化的用药建议。允许用户自定义药箱的外观和功能模块。</a:t>
            </a:r>
            <a:endParaRPr lang="zh-CN" altLang="en-US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2.增加亲友互动功能。除了紧急联系人的邮件提醒，允许亲友通过授权查看用户的部分用药信息，并可以为用户设置鼓励消息或提醒，营造家庭关怀的氛围。</a:t>
            </a:r>
            <a:endParaRPr lang="en-US" altLang="zh-CN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3.医疗资源整合</a:t>
            </a:r>
            <a:r>
              <a:rPr lang="zh-CN" altLang="en-US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，与附近的药店、医疗机构建立合作关系。当药箱检测到某种药品快用完时，可以自动向合作药店发送补货提醒，并提供配送选项。整合药品信息数据库，提供更全面的药品说明书、药物相互作用警示等信息。</a:t>
            </a:r>
            <a:endParaRPr lang="zh-CN" altLang="en-US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13" name="矩形 12"/>
          <p:cNvSpPr/>
          <p:nvPr>
            <p:custDataLst>
              <p:tags r:id="rId15"/>
            </p:custDataLst>
          </p:nvPr>
        </p:nvSpPr>
        <p:spPr>
          <a:xfrm>
            <a:off x="4656455" y="1645920"/>
            <a:ext cx="2501900" cy="448945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lang="zh-CN" sz="24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功能拓展方向</a:t>
            </a:r>
            <a:endParaRPr lang="zh-CN" sz="2400" b="1">
              <a:gradFill>
                <a:gsLst>
                  <a:gs pos="50000">
                    <a:schemeClr val="accent4"/>
                  </a:gs>
                  <a:gs pos="0">
                    <a:schemeClr val="accent4">
                      <a:lumMod val="25000"/>
                      <a:lumOff val="75000"/>
                    </a:schemeClr>
                  </a:gs>
                  <a:gs pos="100000">
                    <a:schemeClr val="accent4">
                      <a:lumMod val="85000"/>
                    </a:schemeClr>
                  </a:gs>
                </a:gsLst>
                <a:lin ang="5400000" scaled="1"/>
              </a:gra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15" name="文本框 14"/>
          <p:cNvSpPr txBox="1"/>
          <p:nvPr>
            <p:custDataLst>
              <p:tags r:id="rId16"/>
            </p:custDataLst>
          </p:nvPr>
        </p:nvSpPr>
        <p:spPr>
          <a:xfrm>
            <a:off x="2677795" y="86360"/>
            <a:ext cx="1701800" cy="560070"/>
          </a:xfrm>
          <a:prstGeom prst="rect">
            <a:avLst/>
          </a:prstGeom>
          <a:noFill/>
        </p:spPr>
        <p:txBody>
          <a:bodyPr wrap="none" rtlCol="0">
            <a:noAutofit/>
          </a:bodyPr>
          <a:p>
            <a:pPr algn="l">
              <a:lnSpc>
                <a:spcPct val="150000"/>
              </a:lnSpc>
            </a:pPr>
            <a:r>
              <a:rPr lang="en-US" altLang="zh-CN" sz="24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3 </a:t>
            </a:r>
            <a:r>
              <a:rPr lang="zh-CN" altLang="en-US" sz="24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未来</a:t>
            </a:r>
            <a:r>
              <a:rPr lang="zh-CN" altLang="en-US" sz="24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展望</a:t>
            </a:r>
            <a:endParaRPr lang="zh-CN" altLang="en-US" sz="24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14" name="矩形 13"/>
          <p:cNvSpPr/>
          <p:nvPr>
            <p:custDataLst>
              <p:tags r:id="rId17"/>
            </p:custDataLst>
          </p:nvPr>
        </p:nvSpPr>
        <p:spPr>
          <a:xfrm flipV="1">
            <a:off x="238125" y="1595120"/>
            <a:ext cx="3653155" cy="3368675"/>
          </a:xfrm>
          <a:prstGeom prst="rect">
            <a:avLst/>
          </a:prstGeom>
          <a:solidFill>
            <a:schemeClr val="bg1">
              <a:alpha val="0"/>
            </a:schemeClr>
          </a:solidFill>
          <a:ln w="12700" cap="flat" cmpd="sng" algn="ctr">
            <a:gradFill>
              <a:gsLst>
                <a:gs pos="0">
                  <a:schemeClr val="accent1"/>
                </a:gs>
                <a:gs pos="80000">
                  <a:schemeClr val="accent1">
                    <a:alpha val="0"/>
                  </a:schemeClr>
                </a:gs>
              </a:gsLst>
              <a:lin ang="16200000" scaled="0"/>
            </a:gra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+mj-ea"/>
              <a:ea typeface="+mj-ea"/>
              <a:sym typeface="Arial" panose="020B0604020202020204" pitchFamily="34" charset="0"/>
            </a:endParaRPr>
          </a:p>
        </p:txBody>
      </p:sp>
      <p:cxnSp>
        <p:nvCxnSpPr>
          <p:cNvPr id="17" name="直接连接符 16"/>
          <p:cNvCxnSpPr/>
          <p:nvPr>
            <p:custDataLst>
              <p:tags r:id="rId18"/>
            </p:custDataLst>
          </p:nvPr>
        </p:nvCxnSpPr>
        <p:spPr>
          <a:xfrm>
            <a:off x="2169478" y="1169988"/>
            <a:ext cx="0" cy="384175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sp>
        <p:nvSpPr>
          <p:cNvPr id="21" name="矩形 20"/>
          <p:cNvSpPr/>
          <p:nvPr>
            <p:custDataLst>
              <p:tags r:id="rId19"/>
            </p:custDataLst>
          </p:nvPr>
        </p:nvSpPr>
        <p:spPr>
          <a:xfrm flipV="1">
            <a:off x="8154670" y="1583055"/>
            <a:ext cx="3713480" cy="3379470"/>
          </a:xfrm>
          <a:prstGeom prst="rect">
            <a:avLst/>
          </a:prstGeom>
          <a:solidFill>
            <a:schemeClr val="bg1">
              <a:alpha val="0"/>
            </a:schemeClr>
          </a:solidFill>
          <a:ln w="12700" cap="flat" cmpd="sng" algn="ctr">
            <a:gradFill>
              <a:gsLst>
                <a:gs pos="0">
                  <a:schemeClr val="accent1"/>
                </a:gs>
                <a:gs pos="80000">
                  <a:schemeClr val="accent1">
                    <a:alpha val="0"/>
                  </a:schemeClr>
                </a:gs>
              </a:gsLst>
              <a:lin ang="16200000" scaled="0"/>
            </a:gradFill>
            <a:prstDash val="solid"/>
            <a:miter lim="800000"/>
          </a:ln>
          <a:effectLst/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75000"/>
                  <a:lumOff val="25000"/>
                </a:srgbClr>
              </a:solidFill>
              <a:effectLst/>
              <a:uLnTx/>
              <a:uFillTx/>
              <a:latin typeface="+mj-ea"/>
              <a:ea typeface="+mj-ea"/>
              <a:sym typeface="Arial" panose="020B0604020202020204" pitchFamily="34" charset="0"/>
            </a:endParaRPr>
          </a:p>
        </p:txBody>
      </p:sp>
      <p:cxnSp>
        <p:nvCxnSpPr>
          <p:cNvPr id="22" name="直接连接符 21"/>
          <p:cNvCxnSpPr/>
          <p:nvPr>
            <p:custDataLst>
              <p:tags r:id="rId20"/>
            </p:custDataLst>
          </p:nvPr>
        </p:nvCxnSpPr>
        <p:spPr>
          <a:xfrm>
            <a:off x="9574848" y="1154113"/>
            <a:ext cx="0" cy="384175"/>
          </a:xfrm>
          <a:prstGeom prst="line">
            <a:avLst/>
          </a:prstGeom>
          <a:noFill/>
          <a:ln w="12700" cap="flat" cmpd="sng" algn="ctr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sp>
        <p:nvSpPr>
          <p:cNvPr id="28" name="矩形 27"/>
          <p:cNvSpPr/>
          <p:nvPr>
            <p:custDataLst>
              <p:tags r:id="rId21"/>
            </p:custDataLst>
          </p:nvPr>
        </p:nvSpPr>
        <p:spPr>
          <a:xfrm>
            <a:off x="332105" y="2094865"/>
            <a:ext cx="3464560" cy="38080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1.在硬件上，更换更高拓展的开发版，升级人脸识别模块和语音识别模块的精度，探索集成其他可穿戴的健康检测设备，</a:t>
            </a:r>
            <a:r>
              <a:rPr lang="zh-CN" altLang="en-US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例如：运动手环，</a:t>
            </a:r>
            <a:r>
              <a:rPr lang="zh-CN" altLang="en-US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检测仪等，</a:t>
            </a:r>
            <a:r>
              <a:rPr lang="en-US" alt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提供更多样性的体验</a:t>
            </a:r>
            <a:r>
              <a:rPr lang="zh-CN" altLang="en-US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。</a:t>
            </a:r>
            <a:endParaRPr lang="zh-CN" altLang="en-US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2.在软件上进一步优化平台的性能，提高平台处理复杂数据，大量数据量下能力，加强数据安全保护。</a:t>
            </a:r>
            <a:r>
              <a:rPr lang="zh-CN" altLang="en-US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完善</a:t>
            </a:r>
            <a:r>
              <a:rPr lang="en-US" alt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UI</a:t>
            </a:r>
            <a:r>
              <a:rPr lang="zh-CN" altLang="en-US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设计，提供更便利更人性化的功能操作</a:t>
            </a:r>
            <a:r>
              <a:rPr lang="zh-CN" altLang="en-US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方式。</a:t>
            </a:r>
            <a:endParaRPr lang="zh-CN" altLang="en-US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3.完善AI应用</a:t>
            </a:r>
            <a:r>
              <a:rPr lang="zh-CN" altLang="en-US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的使用</a:t>
            </a:r>
            <a:r>
              <a:rPr lang="en-US" alt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，训练更为个性化的AI模型，提高使用准确度。同时进一步探索AI应用形式</a:t>
            </a:r>
            <a:r>
              <a:rPr lang="zh-CN" altLang="en-US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，提高</a:t>
            </a:r>
            <a:r>
              <a:rPr lang="en-US" alt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AI产品</a:t>
            </a:r>
            <a:r>
              <a:rPr lang="zh-CN" altLang="en-US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使用</a:t>
            </a:r>
            <a:r>
              <a:rPr lang="en-US" alt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体验</a:t>
            </a:r>
            <a:endParaRPr lang="en-US" altLang="zh-CN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29" name="矩形 28"/>
          <p:cNvSpPr/>
          <p:nvPr>
            <p:custDataLst>
              <p:tags r:id="rId22"/>
            </p:custDataLst>
          </p:nvPr>
        </p:nvSpPr>
        <p:spPr>
          <a:xfrm>
            <a:off x="8249285" y="2094865"/>
            <a:ext cx="3464560" cy="38080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1.面向不同用户群体的推广</a:t>
            </a:r>
            <a:r>
              <a:rPr lang="zh-CN" altLang="en-US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，针对老年人市场，与社区、老年活动中心合作开展宣传。</a:t>
            </a:r>
            <a:endParaRPr lang="zh-CN" altLang="en-US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对于慢性疾病患者群体，与相关疾病防治协会、医疗机构合作。例如，在糖尿病防治协会的活动中推广智能药箱，强调其对糖尿病患者按时按量用药的重要辅助作用等。</a:t>
            </a:r>
            <a:endParaRPr lang="zh-CN" altLang="en-US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2.</a:t>
            </a:r>
            <a:r>
              <a:rPr lang="zh-CN" altLang="en-US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拓展使用方法，使产品不再只是单一的在使用药品的情况，可以融合生活中各类物品，实现智能提醒，记录各类任务工作等。</a:t>
            </a:r>
            <a:endParaRPr lang="zh-CN" altLang="en-US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algn="ctr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3.</a:t>
            </a:r>
            <a:r>
              <a:rPr lang="zh-CN" altLang="en-US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通过团队老师和顾问的合作指导，从持续运行或者商业化的角度，进一步完善功能设计，争取更大的进步。</a:t>
            </a:r>
            <a:endParaRPr lang="zh-CN" altLang="en-US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4768850" y="2152650"/>
            <a:ext cx="3030855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50000"/>
              </a:lnSpc>
            </a:pPr>
            <a:r>
              <a:rPr lang="zh-CN" sz="5400">
                <a:solidFill>
                  <a:schemeClr val="bg1"/>
                </a:solidFill>
                <a:latin typeface="思源黑体 CN Normal" panose="020B0500000000000000" charset="-122"/>
                <a:ea typeface="思源黑体 CN Normal" panose="020B0500000000000000" charset="-122"/>
                <a:cs typeface="思源黑体 CN Normal" panose="020B0500000000000000" charset="-122"/>
                <a:sym typeface="+mn-ea"/>
              </a:rPr>
              <a:t>谢谢观看</a:t>
            </a:r>
            <a:r>
              <a:rPr sz="2800">
                <a:solidFill>
                  <a:schemeClr val="bg1"/>
                </a:solidFill>
                <a:latin typeface="思源黑体 CN Normal" panose="020B0500000000000000" charset="-122"/>
                <a:ea typeface="思源黑体 CN Normal" panose="020B0500000000000000" charset="-122"/>
                <a:cs typeface="思源黑体 CN Normal" panose="020B0500000000000000" charset="-122"/>
                <a:sym typeface="+mn-ea"/>
              </a:rPr>
              <a:t>    </a:t>
            </a:r>
            <a:endParaRPr lang="zh-CN" altLang="en-US" sz="2800" b="1">
              <a:solidFill>
                <a:schemeClr val="bg1"/>
              </a:solidFill>
              <a:latin typeface="思源黑体 CN Normal" panose="020B0500000000000000" charset="-122"/>
              <a:ea typeface="思源黑体 CN Normal" panose="020B0500000000000000" charset="-122"/>
              <a:cs typeface="思源黑体 CN Normal" panose="020B0500000000000000" charset="-122"/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-71755" y="3992245"/>
            <a:ext cx="12192000" cy="19589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>
              <a:lnSpc>
                <a:spcPct val="150000"/>
              </a:lnSpc>
            </a:pPr>
            <a:endParaRPr lang="zh-CN" altLang="en-US" sz="20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5662295" y="1369060"/>
            <a:ext cx="2811780" cy="47078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>
              <a:lnSpc>
                <a:spcPct val="150000"/>
              </a:lnSpc>
            </a:pPr>
            <a:r>
              <a:rPr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1 </a:t>
            </a:r>
            <a:r>
              <a:rPr lang="zh-CN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导言</a:t>
            </a:r>
            <a:endParaRPr lang="zh-CN" sz="20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indent="457200" algn="l">
              <a:lnSpc>
                <a:spcPct val="150000"/>
              </a:lnSpc>
            </a:pPr>
            <a:r>
              <a:rPr lang="en-US" altLang="zh-CN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1.1</a:t>
            </a:r>
            <a:r>
              <a:rPr lang="zh-CN" altLang="en-US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项目背景和意义</a:t>
            </a:r>
            <a:endParaRPr lang="zh-CN" altLang="en-US" sz="20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indent="457200" algn="l">
              <a:lnSpc>
                <a:spcPct val="150000"/>
              </a:lnSpc>
            </a:pPr>
            <a:r>
              <a:rPr lang="en-US" altLang="zh-CN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1.2</a:t>
            </a:r>
            <a:r>
              <a:rPr lang="zh-CN" altLang="en-US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作品概述</a:t>
            </a:r>
            <a:endParaRPr sz="20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algn="l">
              <a:lnSpc>
                <a:spcPct val="150000"/>
              </a:lnSpc>
            </a:pPr>
            <a:r>
              <a:rPr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2 </a:t>
            </a:r>
            <a:r>
              <a:rPr lang="zh-CN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智慧药箱</a:t>
            </a:r>
            <a:r>
              <a:rPr lang="en-US" altLang="zh-CN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APP</a:t>
            </a:r>
            <a:r>
              <a:rPr lang="zh-CN" altLang="en-US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的设计</a:t>
            </a:r>
            <a:endParaRPr lang="zh-CN" altLang="en-US" sz="20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indent="457200" algn="l">
              <a:lnSpc>
                <a:spcPct val="150000"/>
              </a:lnSpc>
            </a:pPr>
            <a:r>
              <a:rPr lang="en-US" altLang="zh-CN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2.1</a:t>
            </a:r>
            <a:r>
              <a:rPr lang="zh-CN" altLang="en-US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功能分解</a:t>
            </a:r>
            <a:endParaRPr lang="zh-CN" altLang="en-US" sz="20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indent="457200" algn="l">
              <a:lnSpc>
                <a:spcPct val="150000"/>
              </a:lnSpc>
            </a:pPr>
            <a:r>
              <a:rPr lang="en-US" altLang="zh-CN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2.2</a:t>
            </a:r>
            <a:r>
              <a:rPr lang="zh-CN" altLang="en-US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亮点介绍</a:t>
            </a:r>
            <a:endParaRPr sz="20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algn="l">
              <a:lnSpc>
                <a:spcPct val="150000"/>
              </a:lnSpc>
            </a:pPr>
            <a:r>
              <a:rPr lang="en-US" altLang="zh-CN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3 </a:t>
            </a:r>
            <a:r>
              <a:rPr lang="zh-CN" altLang="en-US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作品演示视频</a:t>
            </a:r>
            <a:endParaRPr lang="zh-CN" altLang="en-US" sz="20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4 </a:t>
            </a:r>
            <a:r>
              <a:rPr lang="zh-CN" altLang="en-US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市场竞品分析</a:t>
            </a:r>
            <a:endParaRPr lang="zh-CN" altLang="en-US" sz="20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  <a:p>
            <a:pPr algn="l">
              <a:lnSpc>
                <a:spcPct val="150000"/>
              </a:lnSpc>
            </a:pPr>
            <a:r>
              <a:rPr lang="en-US" altLang="zh-CN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4 </a:t>
            </a:r>
            <a:r>
              <a:rPr lang="zh-CN" altLang="en-US" sz="20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未来展望</a:t>
            </a:r>
            <a:endParaRPr lang="en-US" altLang="zh-CN" sz="20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  <a:p>
            <a:pPr algn="l">
              <a:lnSpc>
                <a:spcPct val="150000"/>
              </a:lnSpc>
            </a:pPr>
            <a:endParaRPr lang="zh-CN" altLang="en-US" sz="20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863975" y="2331720"/>
            <a:ext cx="1659890" cy="2974975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sz="96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目录</a:t>
            </a:r>
            <a:endParaRPr lang="zh-CN" sz="96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3509010" y="153670"/>
            <a:ext cx="2325370" cy="560070"/>
          </a:xfrm>
          <a:prstGeom prst="rect">
            <a:avLst/>
          </a:prstGeom>
          <a:noFill/>
        </p:spPr>
        <p:txBody>
          <a:bodyPr wrap="none" rtlCol="0">
            <a:noAutofit/>
          </a:bodyPr>
          <a:p>
            <a:pPr algn="l">
              <a:lnSpc>
                <a:spcPct val="150000"/>
              </a:lnSpc>
            </a:pPr>
            <a:r>
              <a:rPr lang="en-US" altLang="zh-CN" sz="24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1.1 </a:t>
            </a:r>
            <a:r>
              <a:rPr lang="zh-CN" sz="24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项目背景和意义</a:t>
            </a:r>
            <a:endParaRPr lang="zh-CN" altLang="en-US" sz="24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80" y="2449195"/>
            <a:ext cx="5887720" cy="31623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87680" y="1180465"/>
            <a:ext cx="11228705" cy="12604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据报道，截至2023年，中国慢性病患者人数已经接近</a:t>
            </a:r>
            <a:r>
              <a:rPr lang="zh-CN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2亿</a:t>
            </a:r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，</a:t>
            </a:r>
            <a:r>
              <a:rPr lang="zh-CN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其中近30%患者同时患有多种慢性病</a:t>
            </a:r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。数字化慢病管理市场持续增长，大健康产业规模逼近</a:t>
            </a:r>
            <a:r>
              <a:rPr lang="en-US" alt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4000</a:t>
            </a:r>
            <a:r>
              <a: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亿元</a:t>
            </a:r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！国家号召有关企业、高校和科研院所汇聚各方力量，减轻慢性病防控压力，提高慢性病患者的生活</a:t>
            </a:r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质量。</a:t>
            </a:r>
            <a:endParaRPr lang="zh-CN" sz="20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2300" y="2449195"/>
            <a:ext cx="4743450" cy="31750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13715" y="5800090"/>
            <a:ext cx="43834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（数据来源：易观分析）</a:t>
            </a:r>
            <a:endParaRPr lang="zh-CN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3" name="流程图: 可选过程 12"/>
          <p:cNvSpPr/>
          <p:nvPr/>
        </p:nvSpPr>
        <p:spPr>
          <a:xfrm>
            <a:off x="8641715" y="943610"/>
            <a:ext cx="2788285" cy="5133975"/>
          </a:xfrm>
          <a:prstGeom prst="flowChartAlternateProcess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3509010" y="153670"/>
            <a:ext cx="2325370" cy="560070"/>
          </a:xfrm>
          <a:prstGeom prst="rect">
            <a:avLst/>
          </a:prstGeom>
          <a:noFill/>
        </p:spPr>
        <p:txBody>
          <a:bodyPr wrap="none" rtlCol="0">
            <a:noAutofit/>
          </a:bodyPr>
          <a:p>
            <a:pPr algn="l">
              <a:lnSpc>
                <a:spcPct val="150000"/>
              </a:lnSpc>
            </a:pPr>
            <a:r>
              <a:rPr lang="en-US" altLang="zh-CN" sz="24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1.1 </a:t>
            </a:r>
            <a:r>
              <a:rPr lang="zh-CN" sz="24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项目背景和意义</a:t>
            </a:r>
            <a:endParaRPr lang="zh-CN" altLang="en-US" sz="24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1920" y="3642360"/>
            <a:ext cx="2140585" cy="2103755"/>
          </a:xfrm>
          <a:prstGeom prst="rect">
            <a:avLst/>
          </a:prstGeom>
          <a:effectLst>
            <a:softEdge rad="76200"/>
          </a:effectLst>
        </p:spPr>
      </p:pic>
      <p:sp>
        <p:nvSpPr>
          <p:cNvPr id="8" name="任意多边形: 形状 6"/>
          <p:cNvSpPr/>
          <p:nvPr>
            <p:custDataLst>
              <p:tags r:id="rId4"/>
            </p:custDataLst>
          </p:nvPr>
        </p:nvSpPr>
        <p:spPr>
          <a:xfrm>
            <a:off x="2565104" y="3987329"/>
            <a:ext cx="5595885" cy="392977"/>
          </a:xfrm>
          <a:custGeom>
            <a:avLst/>
            <a:gdLst>
              <a:gd name="connsiteX0" fmla="*/ 0 w 8428382"/>
              <a:gd name="connsiteY0" fmla="*/ 506896 h 506896"/>
              <a:gd name="connsiteX1" fmla="*/ 1669774 w 8428382"/>
              <a:gd name="connsiteY1" fmla="*/ 506896 h 506896"/>
              <a:gd name="connsiteX2" fmla="*/ 2136913 w 8428382"/>
              <a:gd name="connsiteY2" fmla="*/ 0 h 506896"/>
              <a:gd name="connsiteX3" fmla="*/ 8428382 w 8428382"/>
              <a:gd name="connsiteY3" fmla="*/ 0 h 506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28382" h="506896">
                <a:moveTo>
                  <a:pt x="0" y="506896"/>
                </a:moveTo>
                <a:lnTo>
                  <a:pt x="1669774" y="506896"/>
                </a:lnTo>
                <a:lnTo>
                  <a:pt x="2136913" y="0"/>
                </a:lnTo>
                <a:lnTo>
                  <a:pt x="8428382" y="0"/>
                </a:lnTo>
              </a:path>
            </a:pathLst>
          </a:custGeom>
          <a:noFill/>
          <a:ln>
            <a:solidFill>
              <a:schemeClr val="accent1">
                <a:alpha val="60000"/>
              </a:schemeClr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任意多边形: 形状 21"/>
          <p:cNvSpPr/>
          <p:nvPr>
            <p:custDataLst>
              <p:tags r:id="rId5"/>
            </p:custDataLst>
          </p:nvPr>
        </p:nvSpPr>
        <p:spPr>
          <a:xfrm>
            <a:off x="90848" y="2272678"/>
            <a:ext cx="2474060" cy="2474060"/>
          </a:xfrm>
          <a:custGeom>
            <a:avLst/>
            <a:gdLst>
              <a:gd name="connsiteX0" fmla="*/ 1599318 w 3191256"/>
              <a:gd name="connsiteY0" fmla="*/ 502539 h 3191256"/>
              <a:gd name="connsiteX1" fmla="*/ 506718 w 3191256"/>
              <a:gd name="connsiteY1" fmla="*/ 1595139 h 3191256"/>
              <a:gd name="connsiteX2" fmla="*/ 1599318 w 3191256"/>
              <a:gd name="connsiteY2" fmla="*/ 2687739 h 3191256"/>
              <a:gd name="connsiteX3" fmla="*/ 2691918 w 3191256"/>
              <a:gd name="connsiteY3" fmla="*/ 1595139 h 3191256"/>
              <a:gd name="connsiteX4" fmla="*/ 1599318 w 3191256"/>
              <a:gd name="connsiteY4" fmla="*/ 502539 h 3191256"/>
              <a:gd name="connsiteX5" fmla="*/ 1595628 w 3191256"/>
              <a:gd name="connsiteY5" fmla="*/ 0 h 3191256"/>
              <a:gd name="connsiteX6" fmla="*/ 3191256 w 3191256"/>
              <a:gd name="connsiteY6" fmla="*/ 1595628 h 3191256"/>
              <a:gd name="connsiteX7" fmla="*/ 1595628 w 3191256"/>
              <a:gd name="connsiteY7" fmla="*/ 3191256 h 3191256"/>
              <a:gd name="connsiteX8" fmla="*/ 0 w 3191256"/>
              <a:gd name="connsiteY8" fmla="*/ 1595628 h 3191256"/>
              <a:gd name="connsiteX9" fmla="*/ 1595628 w 3191256"/>
              <a:gd name="connsiteY9" fmla="*/ 0 h 31912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91256" h="3191256">
                <a:moveTo>
                  <a:pt x="1599318" y="502539"/>
                </a:moveTo>
                <a:cubicBezTo>
                  <a:pt x="995892" y="502539"/>
                  <a:pt x="506718" y="991713"/>
                  <a:pt x="506718" y="1595139"/>
                </a:cubicBezTo>
                <a:cubicBezTo>
                  <a:pt x="506718" y="2198565"/>
                  <a:pt x="995892" y="2687739"/>
                  <a:pt x="1599318" y="2687739"/>
                </a:cubicBezTo>
                <a:cubicBezTo>
                  <a:pt x="2202744" y="2687739"/>
                  <a:pt x="2691918" y="2198565"/>
                  <a:pt x="2691918" y="1595139"/>
                </a:cubicBezTo>
                <a:cubicBezTo>
                  <a:pt x="2691918" y="991713"/>
                  <a:pt x="2202744" y="502539"/>
                  <a:pt x="1599318" y="502539"/>
                </a:cubicBezTo>
                <a:close/>
                <a:moveTo>
                  <a:pt x="1595628" y="0"/>
                </a:moveTo>
                <a:cubicBezTo>
                  <a:pt x="2476869" y="0"/>
                  <a:pt x="3191256" y="714387"/>
                  <a:pt x="3191256" y="1595628"/>
                </a:cubicBezTo>
                <a:cubicBezTo>
                  <a:pt x="3191256" y="2476869"/>
                  <a:pt x="2476869" y="3191256"/>
                  <a:pt x="1595628" y="3191256"/>
                </a:cubicBezTo>
                <a:cubicBezTo>
                  <a:pt x="714387" y="3191256"/>
                  <a:pt x="0" y="2476869"/>
                  <a:pt x="0" y="1595628"/>
                </a:cubicBezTo>
                <a:cubicBezTo>
                  <a:pt x="0" y="714387"/>
                  <a:pt x="714387" y="0"/>
                  <a:pt x="1595628" y="0"/>
                </a:cubicBezTo>
                <a:close/>
              </a:path>
            </a:pathLst>
          </a:custGeom>
          <a:solidFill>
            <a:schemeClr val="tx1">
              <a:lumMod val="40000"/>
              <a:lumOff val="60000"/>
              <a:alpha val="15000"/>
            </a:schemeClr>
          </a:solidFill>
        </p:spPr>
        <p:txBody>
          <a:bodyPr wrap="square">
            <a:noAutofit/>
          </a:bodyPr>
          <a:p>
            <a:endParaRPr lang="zh-CN" altLang="en-US"/>
          </a:p>
        </p:txBody>
      </p:sp>
      <p:sp>
        <p:nvSpPr>
          <p:cNvPr id="26" name="任意多边形: 形状 25"/>
          <p:cNvSpPr/>
          <p:nvPr>
            <p:custDataLst>
              <p:tags r:id="rId6"/>
            </p:custDataLst>
          </p:nvPr>
        </p:nvSpPr>
        <p:spPr>
          <a:xfrm>
            <a:off x="1543107" y="3513253"/>
            <a:ext cx="1412753" cy="1566668"/>
          </a:xfrm>
          <a:custGeom>
            <a:avLst/>
            <a:gdLst>
              <a:gd name="connsiteX0" fmla="*/ 806787 w 1822291"/>
              <a:gd name="connsiteY0" fmla="*/ 0 h 2020824"/>
              <a:gd name="connsiteX1" fmla="*/ 1776571 w 1822291"/>
              <a:gd name="connsiteY1" fmla="*/ 0 h 2020824"/>
              <a:gd name="connsiteX2" fmla="*/ 1822291 w 1822291"/>
              <a:gd name="connsiteY2" fmla="*/ 54864 h 2020824"/>
              <a:gd name="connsiteX3" fmla="*/ 1392523 w 1822291"/>
              <a:gd name="connsiteY3" fmla="*/ 1280160 h 2020824"/>
              <a:gd name="connsiteX4" fmla="*/ 313531 w 1822291"/>
              <a:gd name="connsiteY4" fmla="*/ 2020824 h 2020824"/>
              <a:gd name="connsiteX5" fmla="*/ 249523 w 1822291"/>
              <a:gd name="connsiteY5" fmla="*/ 1984248 h 2020824"/>
              <a:gd name="connsiteX6" fmla="*/ 0 w 1822291"/>
              <a:gd name="connsiteY6" fmla="*/ 1048536 h 2020824"/>
              <a:gd name="connsiteX7" fmla="*/ 39348 w 1822291"/>
              <a:gd name="connsiteY7" fmla="*/ 1038418 h 2020824"/>
              <a:gd name="connsiteX8" fmla="*/ 801401 w 1822291"/>
              <a:gd name="connsiteY8" fmla="*/ 106651 h 20208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822291" h="2020824">
                <a:moveTo>
                  <a:pt x="806787" y="0"/>
                </a:moveTo>
                <a:lnTo>
                  <a:pt x="1776571" y="0"/>
                </a:lnTo>
                <a:cubicBezTo>
                  <a:pt x="1804003" y="0"/>
                  <a:pt x="1822291" y="18288"/>
                  <a:pt x="1822291" y="54864"/>
                </a:cubicBezTo>
                <a:cubicBezTo>
                  <a:pt x="1813147" y="493776"/>
                  <a:pt x="1657699" y="923544"/>
                  <a:pt x="1392523" y="1280160"/>
                </a:cubicBezTo>
                <a:cubicBezTo>
                  <a:pt x="1118203" y="1636776"/>
                  <a:pt x="743299" y="1892808"/>
                  <a:pt x="313531" y="2020824"/>
                </a:cubicBezTo>
                <a:cubicBezTo>
                  <a:pt x="286099" y="2020824"/>
                  <a:pt x="258667" y="2011680"/>
                  <a:pt x="249523" y="1984248"/>
                </a:cubicBezTo>
                <a:lnTo>
                  <a:pt x="0" y="1048536"/>
                </a:lnTo>
                <a:lnTo>
                  <a:pt x="39348" y="1038418"/>
                </a:lnTo>
                <a:cubicBezTo>
                  <a:pt x="449898" y="910724"/>
                  <a:pt x="756639" y="547411"/>
                  <a:pt x="801401" y="106651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25400">
            <a:solidFill>
              <a:srgbClr val="FFFFFF"/>
            </a:solidFill>
            <a:prstDash val="solid"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>
            <a:noAutofit/>
          </a:bodyPr>
          <a:p>
            <a:endParaRPr lang="zh-CN" altLang="en-US"/>
          </a:p>
        </p:txBody>
      </p:sp>
      <p:sp>
        <p:nvSpPr>
          <p:cNvPr id="24" name="任意多边形: 形状 23"/>
          <p:cNvSpPr/>
          <p:nvPr>
            <p:custDataLst>
              <p:tags r:id="rId7"/>
            </p:custDataLst>
          </p:nvPr>
        </p:nvSpPr>
        <p:spPr>
          <a:xfrm>
            <a:off x="1546061" y="1788756"/>
            <a:ext cx="1565688" cy="1717381"/>
          </a:xfrm>
          <a:custGeom>
            <a:avLst/>
            <a:gdLst>
              <a:gd name="connsiteX0" fmla="*/ 344207 w 2019559"/>
              <a:gd name="connsiteY0" fmla="*/ 378 h 2215226"/>
              <a:gd name="connsiteX1" fmla="*/ 364495 w 2019559"/>
              <a:gd name="connsiteY1" fmla="*/ 2378 h 2215226"/>
              <a:gd name="connsiteX2" fmla="*/ 1544071 w 2019559"/>
              <a:gd name="connsiteY2" fmla="*/ 816194 h 2215226"/>
              <a:gd name="connsiteX3" fmla="*/ 2019559 w 2019559"/>
              <a:gd name="connsiteY3" fmla="*/ 2169506 h 2215226"/>
              <a:gd name="connsiteX4" fmla="*/ 1973839 w 2019559"/>
              <a:gd name="connsiteY4" fmla="*/ 2215226 h 2215226"/>
              <a:gd name="connsiteX5" fmla="*/ 814830 w 2019559"/>
              <a:gd name="connsiteY5" fmla="*/ 2215226 h 2215226"/>
              <a:gd name="connsiteX6" fmla="*/ 814886 w 2019559"/>
              <a:gd name="connsiteY6" fmla="*/ 2214123 h 2215226"/>
              <a:gd name="connsiteX7" fmla="*/ 47192 w 2019559"/>
              <a:gd name="connsiteY7" fmla="*/ 1170644 h 2215226"/>
              <a:gd name="connsiteX8" fmla="*/ 0 w 2019559"/>
              <a:gd name="connsiteY8" fmla="*/ 1158510 h 2215226"/>
              <a:gd name="connsiteX9" fmla="*/ 300487 w 2019559"/>
              <a:gd name="connsiteY9" fmla="*/ 38954 h 2215226"/>
              <a:gd name="connsiteX10" fmla="*/ 344207 w 2019559"/>
              <a:gd name="connsiteY10" fmla="*/ 378 h 2215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019559" h="2215226">
                <a:moveTo>
                  <a:pt x="344207" y="378"/>
                </a:moveTo>
                <a:cubicBezTo>
                  <a:pt x="350779" y="-480"/>
                  <a:pt x="357637" y="92"/>
                  <a:pt x="364495" y="2378"/>
                </a:cubicBezTo>
                <a:cubicBezTo>
                  <a:pt x="830839" y="139538"/>
                  <a:pt x="1251463" y="423002"/>
                  <a:pt x="1544071" y="816194"/>
                </a:cubicBezTo>
                <a:cubicBezTo>
                  <a:pt x="1845823" y="1200242"/>
                  <a:pt x="2010415" y="1675730"/>
                  <a:pt x="2019559" y="2169506"/>
                </a:cubicBezTo>
                <a:cubicBezTo>
                  <a:pt x="2019559" y="2196938"/>
                  <a:pt x="2001271" y="2215226"/>
                  <a:pt x="1973839" y="2215226"/>
                </a:cubicBezTo>
                <a:lnTo>
                  <a:pt x="814830" y="2215226"/>
                </a:lnTo>
                <a:lnTo>
                  <a:pt x="814886" y="2214123"/>
                </a:lnTo>
                <a:cubicBezTo>
                  <a:pt x="814886" y="1723840"/>
                  <a:pt x="491955" y="1308980"/>
                  <a:pt x="47192" y="1170644"/>
                </a:cubicBezTo>
                <a:lnTo>
                  <a:pt x="0" y="1158510"/>
                </a:lnTo>
                <a:lnTo>
                  <a:pt x="300487" y="38954"/>
                </a:lnTo>
                <a:cubicBezTo>
                  <a:pt x="307345" y="18380"/>
                  <a:pt x="324490" y="2950"/>
                  <a:pt x="344207" y="378"/>
                </a:cubicBezTo>
                <a:close/>
              </a:path>
            </a:pathLst>
          </a:custGeom>
          <a:solidFill>
            <a:schemeClr val="accent1"/>
          </a:solidFill>
          <a:ln w="25400">
            <a:solidFill>
              <a:srgbClr val="FFFFFF"/>
            </a:solidFill>
            <a:prstDash val="solid"/>
          </a:ln>
          <a:effectLst/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>
            <a:noAutofit/>
          </a:bodyPr>
          <a:p>
            <a:endParaRPr lang="zh-CN" altLang="en-US"/>
          </a:p>
        </p:txBody>
      </p:sp>
      <p:sp>
        <p:nvSpPr>
          <p:cNvPr id="15" name="对象7"/>
          <p:cNvSpPr/>
          <p:nvPr>
            <p:custDataLst>
              <p:tags r:id="rId8"/>
            </p:custDataLst>
          </p:nvPr>
        </p:nvSpPr>
        <p:spPr>
          <a:xfrm>
            <a:off x="545725" y="2726571"/>
            <a:ext cx="1552490" cy="1552490"/>
          </a:xfrm>
          <a:custGeom>
            <a:avLst/>
            <a:gdLst/>
            <a:ahLst/>
            <a:cxnLst/>
            <a:rect l="l" t="t" r="r" b="b"/>
            <a:pathLst>
              <a:path w="2002536" h="2002536">
                <a:moveTo>
                  <a:pt x="987552" y="0"/>
                </a:moveTo>
                <a:cubicBezTo>
                  <a:pt x="987552" y="0"/>
                  <a:pt x="996696" y="0"/>
                  <a:pt x="1005840" y="0"/>
                </a:cubicBezTo>
                <a:cubicBezTo>
                  <a:pt x="1005840" y="0"/>
                  <a:pt x="1014984" y="0"/>
                  <a:pt x="1024128" y="0"/>
                </a:cubicBezTo>
                <a:lnTo>
                  <a:pt x="1024128" y="27432"/>
                </a:lnTo>
                <a:cubicBezTo>
                  <a:pt x="1014984" y="27432"/>
                  <a:pt x="1005840" y="27432"/>
                  <a:pt x="1005840" y="27432"/>
                </a:cubicBezTo>
                <a:cubicBezTo>
                  <a:pt x="996696" y="27432"/>
                  <a:pt x="987552" y="27432"/>
                  <a:pt x="987552" y="27432"/>
                </a:cubicBezTo>
                <a:lnTo>
                  <a:pt x="987552" y="0"/>
                </a:lnTo>
                <a:moveTo>
                  <a:pt x="905256" y="9144"/>
                </a:moveTo>
                <a:cubicBezTo>
                  <a:pt x="914400" y="0"/>
                  <a:pt x="932688" y="0"/>
                  <a:pt x="941832" y="0"/>
                </a:cubicBezTo>
                <a:lnTo>
                  <a:pt x="941832" y="27432"/>
                </a:lnTo>
                <a:cubicBezTo>
                  <a:pt x="932688" y="27432"/>
                  <a:pt x="923544" y="27432"/>
                  <a:pt x="905256" y="27432"/>
                </a:cubicBezTo>
                <a:lnTo>
                  <a:pt x="905256" y="9144"/>
                </a:lnTo>
                <a:moveTo>
                  <a:pt x="1060704" y="0"/>
                </a:moveTo>
                <a:cubicBezTo>
                  <a:pt x="1078992" y="0"/>
                  <a:pt x="1088136" y="0"/>
                  <a:pt x="1097280" y="9144"/>
                </a:cubicBezTo>
                <a:lnTo>
                  <a:pt x="1097280" y="27432"/>
                </a:lnTo>
                <a:cubicBezTo>
                  <a:pt x="1088136" y="27432"/>
                  <a:pt x="1069848" y="27432"/>
                  <a:pt x="1060704" y="27432"/>
                </a:cubicBezTo>
                <a:lnTo>
                  <a:pt x="1060704" y="0"/>
                </a:lnTo>
                <a:moveTo>
                  <a:pt x="822960" y="18288"/>
                </a:moveTo>
                <a:cubicBezTo>
                  <a:pt x="841248" y="9144"/>
                  <a:pt x="850392" y="9144"/>
                  <a:pt x="868680" y="9144"/>
                </a:cubicBezTo>
                <a:lnTo>
                  <a:pt x="868680" y="36576"/>
                </a:lnTo>
                <a:cubicBezTo>
                  <a:pt x="859536" y="36576"/>
                  <a:pt x="841248" y="36576"/>
                  <a:pt x="832104" y="36576"/>
                </a:cubicBezTo>
                <a:lnTo>
                  <a:pt x="822960" y="18288"/>
                </a:lnTo>
                <a:moveTo>
                  <a:pt x="1143000" y="9144"/>
                </a:moveTo>
                <a:cubicBezTo>
                  <a:pt x="1152144" y="9144"/>
                  <a:pt x="1170432" y="9144"/>
                  <a:pt x="1179576" y="18288"/>
                </a:cubicBezTo>
                <a:lnTo>
                  <a:pt x="1179576" y="36576"/>
                </a:lnTo>
                <a:cubicBezTo>
                  <a:pt x="1161288" y="36576"/>
                  <a:pt x="1152144" y="36576"/>
                  <a:pt x="1133856" y="36576"/>
                </a:cubicBezTo>
                <a:lnTo>
                  <a:pt x="1143000" y="9144"/>
                </a:lnTo>
                <a:moveTo>
                  <a:pt x="749808" y="36576"/>
                </a:moveTo>
                <a:cubicBezTo>
                  <a:pt x="758952" y="27432"/>
                  <a:pt x="777240" y="27432"/>
                  <a:pt x="786384" y="27432"/>
                </a:cubicBezTo>
                <a:lnTo>
                  <a:pt x="795528" y="45720"/>
                </a:lnTo>
                <a:cubicBezTo>
                  <a:pt x="777240" y="54864"/>
                  <a:pt x="768096" y="54864"/>
                  <a:pt x="758952" y="54864"/>
                </a:cubicBezTo>
                <a:lnTo>
                  <a:pt x="749808" y="36576"/>
                </a:lnTo>
                <a:moveTo>
                  <a:pt x="1216152" y="27432"/>
                </a:moveTo>
                <a:cubicBezTo>
                  <a:pt x="1234440" y="27432"/>
                  <a:pt x="1243584" y="27432"/>
                  <a:pt x="1252728" y="36576"/>
                </a:cubicBezTo>
                <a:lnTo>
                  <a:pt x="1252728" y="54864"/>
                </a:lnTo>
                <a:cubicBezTo>
                  <a:pt x="1234440" y="54864"/>
                  <a:pt x="1225296" y="54864"/>
                  <a:pt x="1216152" y="45720"/>
                </a:cubicBezTo>
                <a:lnTo>
                  <a:pt x="1216152" y="27432"/>
                </a:lnTo>
                <a:moveTo>
                  <a:pt x="676656" y="54864"/>
                </a:moveTo>
                <a:cubicBezTo>
                  <a:pt x="685800" y="54864"/>
                  <a:pt x="694944" y="45720"/>
                  <a:pt x="713232" y="45720"/>
                </a:cubicBezTo>
                <a:lnTo>
                  <a:pt x="722376" y="64008"/>
                </a:lnTo>
                <a:cubicBezTo>
                  <a:pt x="704088" y="73152"/>
                  <a:pt x="694944" y="73152"/>
                  <a:pt x="685800" y="82296"/>
                </a:cubicBezTo>
                <a:lnTo>
                  <a:pt x="676656" y="54864"/>
                </a:lnTo>
                <a:moveTo>
                  <a:pt x="1298448" y="45720"/>
                </a:moveTo>
                <a:cubicBezTo>
                  <a:pt x="1307592" y="45720"/>
                  <a:pt x="1316736" y="54864"/>
                  <a:pt x="1335024" y="54864"/>
                </a:cubicBezTo>
                <a:lnTo>
                  <a:pt x="1325880" y="82296"/>
                </a:lnTo>
                <a:cubicBezTo>
                  <a:pt x="1307592" y="73152"/>
                  <a:pt x="1298448" y="73152"/>
                  <a:pt x="1289304" y="64008"/>
                </a:cubicBezTo>
                <a:lnTo>
                  <a:pt x="1298448" y="45720"/>
                </a:lnTo>
                <a:moveTo>
                  <a:pt x="603504" y="82296"/>
                </a:moveTo>
                <a:cubicBezTo>
                  <a:pt x="612648" y="82296"/>
                  <a:pt x="621792" y="73152"/>
                  <a:pt x="640080" y="73152"/>
                </a:cubicBezTo>
                <a:lnTo>
                  <a:pt x="649224" y="91440"/>
                </a:lnTo>
                <a:cubicBezTo>
                  <a:pt x="630936" y="100584"/>
                  <a:pt x="621792" y="100584"/>
                  <a:pt x="612648" y="109728"/>
                </a:cubicBezTo>
                <a:lnTo>
                  <a:pt x="603504" y="82296"/>
                </a:lnTo>
                <a:moveTo>
                  <a:pt x="1371600" y="73152"/>
                </a:moveTo>
                <a:cubicBezTo>
                  <a:pt x="1380744" y="73152"/>
                  <a:pt x="1389888" y="82296"/>
                  <a:pt x="1408176" y="82296"/>
                </a:cubicBezTo>
                <a:lnTo>
                  <a:pt x="1399032" y="109728"/>
                </a:lnTo>
                <a:cubicBezTo>
                  <a:pt x="1380744" y="100584"/>
                  <a:pt x="1371600" y="100584"/>
                  <a:pt x="1362456" y="91440"/>
                </a:cubicBezTo>
                <a:lnTo>
                  <a:pt x="1371600" y="73152"/>
                </a:lnTo>
                <a:moveTo>
                  <a:pt x="530352" y="118872"/>
                </a:moveTo>
                <a:cubicBezTo>
                  <a:pt x="539496" y="109728"/>
                  <a:pt x="557784" y="109728"/>
                  <a:pt x="566928" y="100584"/>
                </a:cubicBezTo>
                <a:lnTo>
                  <a:pt x="576072" y="118872"/>
                </a:lnTo>
                <a:cubicBezTo>
                  <a:pt x="566928" y="128016"/>
                  <a:pt x="557784" y="137160"/>
                  <a:pt x="539496" y="137160"/>
                </a:cubicBezTo>
                <a:lnTo>
                  <a:pt x="530352" y="118872"/>
                </a:lnTo>
                <a:moveTo>
                  <a:pt x="1444752" y="100584"/>
                </a:moveTo>
                <a:cubicBezTo>
                  <a:pt x="1453896" y="109728"/>
                  <a:pt x="1463040" y="109728"/>
                  <a:pt x="1472184" y="118872"/>
                </a:cubicBezTo>
                <a:lnTo>
                  <a:pt x="1463040" y="137160"/>
                </a:lnTo>
                <a:cubicBezTo>
                  <a:pt x="1453896" y="137160"/>
                  <a:pt x="1444752" y="128016"/>
                  <a:pt x="1426464" y="118872"/>
                </a:cubicBezTo>
                <a:lnTo>
                  <a:pt x="1444752" y="100584"/>
                </a:lnTo>
                <a:moveTo>
                  <a:pt x="466344" y="155448"/>
                </a:moveTo>
                <a:cubicBezTo>
                  <a:pt x="475488" y="155448"/>
                  <a:pt x="484632" y="146304"/>
                  <a:pt x="493776" y="137160"/>
                </a:cubicBezTo>
                <a:lnTo>
                  <a:pt x="512064" y="155448"/>
                </a:lnTo>
                <a:cubicBezTo>
                  <a:pt x="493776" y="164592"/>
                  <a:pt x="484632" y="173736"/>
                  <a:pt x="475488" y="182880"/>
                </a:cubicBezTo>
                <a:lnTo>
                  <a:pt x="466344" y="155448"/>
                </a:lnTo>
                <a:moveTo>
                  <a:pt x="1508760" y="137160"/>
                </a:moveTo>
                <a:cubicBezTo>
                  <a:pt x="1517904" y="146304"/>
                  <a:pt x="1536192" y="155448"/>
                  <a:pt x="1545336" y="155448"/>
                </a:cubicBezTo>
                <a:lnTo>
                  <a:pt x="1527048" y="182880"/>
                </a:lnTo>
                <a:cubicBezTo>
                  <a:pt x="1517904" y="173736"/>
                  <a:pt x="1508760" y="164592"/>
                  <a:pt x="1499616" y="155448"/>
                </a:cubicBezTo>
                <a:lnTo>
                  <a:pt x="1508760" y="137160"/>
                </a:lnTo>
                <a:moveTo>
                  <a:pt x="1572768" y="182880"/>
                </a:moveTo>
                <a:cubicBezTo>
                  <a:pt x="1591056" y="192024"/>
                  <a:pt x="1600200" y="192024"/>
                  <a:pt x="1609344" y="201168"/>
                </a:cubicBezTo>
                <a:lnTo>
                  <a:pt x="1591056" y="219456"/>
                </a:lnTo>
                <a:cubicBezTo>
                  <a:pt x="1581912" y="219456"/>
                  <a:pt x="1572768" y="210312"/>
                  <a:pt x="1563624" y="201168"/>
                </a:cubicBezTo>
                <a:lnTo>
                  <a:pt x="1572768" y="182880"/>
                </a:lnTo>
                <a:moveTo>
                  <a:pt x="393192" y="201168"/>
                </a:moveTo>
                <a:cubicBezTo>
                  <a:pt x="411480" y="192024"/>
                  <a:pt x="420624" y="192024"/>
                  <a:pt x="429768" y="182880"/>
                </a:cubicBezTo>
                <a:lnTo>
                  <a:pt x="448056" y="201168"/>
                </a:lnTo>
                <a:cubicBezTo>
                  <a:pt x="429768" y="210312"/>
                  <a:pt x="420624" y="219456"/>
                  <a:pt x="411480" y="219456"/>
                </a:cubicBezTo>
                <a:lnTo>
                  <a:pt x="393192" y="201168"/>
                </a:lnTo>
                <a:moveTo>
                  <a:pt x="1636776" y="228600"/>
                </a:moveTo>
                <a:cubicBezTo>
                  <a:pt x="1645920" y="237744"/>
                  <a:pt x="1664208" y="246888"/>
                  <a:pt x="1673352" y="256032"/>
                </a:cubicBezTo>
                <a:lnTo>
                  <a:pt x="1655064" y="274320"/>
                </a:lnTo>
                <a:cubicBezTo>
                  <a:pt x="1645920" y="265176"/>
                  <a:pt x="1636776" y="256032"/>
                  <a:pt x="1627632" y="246888"/>
                </a:cubicBezTo>
                <a:lnTo>
                  <a:pt x="1636776" y="228600"/>
                </a:lnTo>
                <a:moveTo>
                  <a:pt x="338328" y="256032"/>
                </a:moveTo>
                <a:cubicBezTo>
                  <a:pt x="347472" y="246888"/>
                  <a:pt x="356616" y="237744"/>
                  <a:pt x="365760" y="228600"/>
                </a:cubicBezTo>
                <a:lnTo>
                  <a:pt x="384048" y="246888"/>
                </a:lnTo>
                <a:cubicBezTo>
                  <a:pt x="374904" y="256032"/>
                  <a:pt x="365760" y="265176"/>
                  <a:pt x="356616" y="274320"/>
                </a:cubicBezTo>
                <a:lnTo>
                  <a:pt x="338328" y="256032"/>
                </a:lnTo>
                <a:moveTo>
                  <a:pt x="1700784" y="283464"/>
                </a:moveTo>
                <a:cubicBezTo>
                  <a:pt x="1709928" y="292608"/>
                  <a:pt x="1719072" y="301752"/>
                  <a:pt x="1728216" y="310896"/>
                </a:cubicBezTo>
                <a:lnTo>
                  <a:pt x="1709928" y="329184"/>
                </a:lnTo>
                <a:cubicBezTo>
                  <a:pt x="1700784" y="320040"/>
                  <a:pt x="1691640" y="310896"/>
                  <a:pt x="1682496" y="301752"/>
                </a:cubicBezTo>
                <a:lnTo>
                  <a:pt x="1700784" y="283464"/>
                </a:lnTo>
                <a:moveTo>
                  <a:pt x="283464" y="310896"/>
                </a:moveTo>
                <a:cubicBezTo>
                  <a:pt x="292608" y="301752"/>
                  <a:pt x="301752" y="292608"/>
                  <a:pt x="310896" y="283464"/>
                </a:cubicBezTo>
                <a:lnTo>
                  <a:pt x="329184" y="301752"/>
                </a:lnTo>
                <a:cubicBezTo>
                  <a:pt x="320040" y="310896"/>
                  <a:pt x="310896" y="320040"/>
                  <a:pt x="301752" y="329184"/>
                </a:cubicBezTo>
                <a:lnTo>
                  <a:pt x="283464" y="310896"/>
                </a:lnTo>
                <a:moveTo>
                  <a:pt x="1755648" y="338328"/>
                </a:moveTo>
                <a:cubicBezTo>
                  <a:pt x="1764792" y="347472"/>
                  <a:pt x="1773936" y="356616"/>
                  <a:pt x="1783080" y="365760"/>
                </a:cubicBezTo>
                <a:lnTo>
                  <a:pt x="1755648" y="384048"/>
                </a:lnTo>
                <a:cubicBezTo>
                  <a:pt x="1755648" y="374904"/>
                  <a:pt x="1746504" y="365760"/>
                  <a:pt x="1737360" y="356616"/>
                </a:cubicBezTo>
                <a:lnTo>
                  <a:pt x="1755648" y="338328"/>
                </a:lnTo>
                <a:moveTo>
                  <a:pt x="228600" y="365760"/>
                </a:moveTo>
                <a:cubicBezTo>
                  <a:pt x="237744" y="356616"/>
                  <a:pt x="246888" y="347472"/>
                  <a:pt x="256032" y="338328"/>
                </a:cubicBezTo>
                <a:lnTo>
                  <a:pt x="274320" y="356616"/>
                </a:lnTo>
                <a:cubicBezTo>
                  <a:pt x="265176" y="365760"/>
                  <a:pt x="256032" y="374904"/>
                  <a:pt x="246888" y="384048"/>
                </a:cubicBezTo>
                <a:lnTo>
                  <a:pt x="228600" y="365760"/>
                </a:lnTo>
                <a:moveTo>
                  <a:pt x="1801368" y="393192"/>
                </a:moveTo>
                <a:cubicBezTo>
                  <a:pt x="1810512" y="411480"/>
                  <a:pt x="1819656" y="420624"/>
                  <a:pt x="1828800" y="429768"/>
                </a:cubicBezTo>
                <a:lnTo>
                  <a:pt x="1801368" y="448056"/>
                </a:lnTo>
                <a:cubicBezTo>
                  <a:pt x="1801368" y="429768"/>
                  <a:pt x="1792224" y="420624"/>
                  <a:pt x="1783080" y="411480"/>
                </a:cubicBezTo>
                <a:lnTo>
                  <a:pt x="1801368" y="393192"/>
                </a:lnTo>
                <a:moveTo>
                  <a:pt x="182880" y="429768"/>
                </a:moveTo>
                <a:cubicBezTo>
                  <a:pt x="192024" y="420624"/>
                  <a:pt x="192024" y="411480"/>
                  <a:pt x="201168" y="393192"/>
                </a:cubicBezTo>
                <a:lnTo>
                  <a:pt x="219456" y="411480"/>
                </a:lnTo>
                <a:cubicBezTo>
                  <a:pt x="219456" y="420624"/>
                  <a:pt x="210312" y="429768"/>
                  <a:pt x="201168" y="448056"/>
                </a:cubicBezTo>
                <a:lnTo>
                  <a:pt x="182880" y="429768"/>
                </a:lnTo>
                <a:moveTo>
                  <a:pt x="1847088" y="466344"/>
                </a:moveTo>
                <a:cubicBezTo>
                  <a:pt x="1856232" y="475488"/>
                  <a:pt x="1865376" y="484632"/>
                  <a:pt x="1865376" y="493776"/>
                </a:cubicBezTo>
                <a:lnTo>
                  <a:pt x="1847088" y="512064"/>
                </a:lnTo>
                <a:cubicBezTo>
                  <a:pt x="1837944" y="493776"/>
                  <a:pt x="1837944" y="484632"/>
                  <a:pt x="1828800" y="475488"/>
                </a:cubicBezTo>
                <a:lnTo>
                  <a:pt x="1847088" y="466344"/>
                </a:lnTo>
                <a:moveTo>
                  <a:pt x="137160" y="493776"/>
                </a:moveTo>
                <a:cubicBezTo>
                  <a:pt x="146304" y="484632"/>
                  <a:pt x="155448" y="475488"/>
                  <a:pt x="155448" y="466344"/>
                </a:cubicBezTo>
                <a:lnTo>
                  <a:pt x="182880" y="475488"/>
                </a:lnTo>
                <a:cubicBezTo>
                  <a:pt x="173736" y="484632"/>
                  <a:pt x="164592" y="493776"/>
                  <a:pt x="155448" y="512064"/>
                </a:cubicBezTo>
                <a:lnTo>
                  <a:pt x="137160" y="493776"/>
                </a:lnTo>
                <a:moveTo>
                  <a:pt x="100584" y="566928"/>
                </a:moveTo>
                <a:cubicBezTo>
                  <a:pt x="109728" y="557784"/>
                  <a:pt x="109728" y="539496"/>
                  <a:pt x="118872" y="530352"/>
                </a:cubicBezTo>
                <a:lnTo>
                  <a:pt x="137160" y="539496"/>
                </a:lnTo>
                <a:cubicBezTo>
                  <a:pt x="137160" y="557784"/>
                  <a:pt x="128016" y="566928"/>
                  <a:pt x="118872" y="576072"/>
                </a:cubicBezTo>
                <a:lnTo>
                  <a:pt x="100584" y="566928"/>
                </a:lnTo>
                <a:moveTo>
                  <a:pt x="1892808" y="530352"/>
                </a:moveTo>
                <a:cubicBezTo>
                  <a:pt x="1892808" y="539496"/>
                  <a:pt x="1901952" y="557784"/>
                  <a:pt x="1901952" y="566928"/>
                </a:cubicBezTo>
                <a:lnTo>
                  <a:pt x="1883664" y="576072"/>
                </a:lnTo>
                <a:cubicBezTo>
                  <a:pt x="1874520" y="566928"/>
                  <a:pt x="1874520" y="557784"/>
                  <a:pt x="1865376" y="539496"/>
                </a:cubicBezTo>
                <a:lnTo>
                  <a:pt x="1892808" y="530352"/>
                </a:lnTo>
                <a:moveTo>
                  <a:pt x="73152" y="640080"/>
                </a:moveTo>
                <a:cubicBezTo>
                  <a:pt x="73152" y="621792"/>
                  <a:pt x="82296" y="612648"/>
                  <a:pt x="82296" y="603504"/>
                </a:cubicBezTo>
                <a:lnTo>
                  <a:pt x="109728" y="612648"/>
                </a:lnTo>
                <a:cubicBezTo>
                  <a:pt x="100584" y="621792"/>
                  <a:pt x="100584" y="630936"/>
                  <a:pt x="91440" y="649224"/>
                </a:cubicBezTo>
                <a:lnTo>
                  <a:pt x="73152" y="640080"/>
                </a:lnTo>
                <a:moveTo>
                  <a:pt x="1920240" y="603504"/>
                </a:moveTo>
                <a:cubicBezTo>
                  <a:pt x="1929384" y="612648"/>
                  <a:pt x="1929384" y="621792"/>
                  <a:pt x="1938528" y="640080"/>
                </a:cubicBezTo>
                <a:lnTo>
                  <a:pt x="1911096" y="649224"/>
                </a:lnTo>
                <a:cubicBezTo>
                  <a:pt x="1911096" y="630936"/>
                  <a:pt x="1901952" y="621792"/>
                  <a:pt x="1901952" y="612648"/>
                </a:cubicBezTo>
                <a:lnTo>
                  <a:pt x="1920240" y="603504"/>
                </a:lnTo>
                <a:moveTo>
                  <a:pt x="45720" y="713232"/>
                </a:moveTo>
                <a:cubicBezTo>
                  <a:pt x="45720" y="694944"/>
                  <a:pt x="54864" y="685800"/>
                  <a:pt x="54864" y="676656"/>
                </a:cubicBezTo>
                <a:lnTo>
                  <a:pt x="82296" y="685800"/>
                </a:lnTo>
                <a:cubicBezTo>
                  <a:pt x="73152" y="694944"/>
                  <a:pt x="73152" y="704088"/>
                  <a:pt x="64008" y="722376"/>
                </a:cubicBezTo>
                <a:lnTo>
                  <a:pt x="45720" y="713232"/>
                </a:lnTo>
                <a:moveTo>
                  <a:pt x="1947672" y="676656"/>
                </a:moveTo>
                <a:cubicBezTo>
                  <a:pt x="1956816" y="685800"/>
                  <a:pt x="1956816" y="694944"/>
                  <a:pt x="1965960" y="713232"/>
                </a:cubicBezTo>
                <a:lnTo>
                  <a:pt x="1938528" y="722376"/>
                </a:lnTo>
                <a:cubicBezTo>
                  <a:pt x="1938528" y="704088"/>
                  <a:pt x="1929384" y="694944"/>
                  <a:pt x="1929384" y="685800"/>
                </a:cubicBezTo>
                <a:lnTo>
                  <a:pt x="1947672" y="676656"/>
                </a:lnTo>
                <a:moveTo>
                  <a:pt x="27432" y="786384"/>
                </a:moveTo>
                <a:cubicBezTo>
                  <a:pt x="27432" y="777240"/>
                  <a:pt x="27432" y="758952"/>
                  <a:pt x="36576" y="749808"/>
                </a:cubicBezTo>
                <a:lnTo>
                  <a:pt x="54864" y="758952"/>
                </a:lnTo>
                <a:cubicBezTo>
                  <a:pt x="54864" y="768096"/>
                  <a:pt x="54864" y="777240"/>
                  <a:pt x="45720" y="795528"/>
                </a:cubicBezTo>
                <a:lnTo>
                  <a:pt x="27432" y="786384"/>
                </a:lnTo>
                <a:moveTo>
                  <a:pt x="1975104" y="749808"/>
                </a:moveTo>
                <a:cubicBezTo>
                  <a:pt x="1975104" y="758952"/>
                  <a:pt x="1984248" y="777240"/>
                  <a:pt x="1984248" y="786384"/>
                </a:cubicBezTo>
                <a:lnTo>
                  <a:pt x="1956816" y="795528"/>
                </a:lnTo>
                <a:cubicBezTo>
                  <a:pt x="1956816" y="777240"/>
                  <a:pt x="1956816" y="768096"/>
                  <a:pt x="1947672" y="758952"/>
                </a:cubicBezTo>
                <a:lnTo>
                  <a:pt x="1975104" y="749808"/>
                </a:lnTo>
                <a:moveTo>
                  <a:pt x="9144" y="868680"/>
                </a:moveTo>
                <a:cubicBezTo>
                  <a:pt x="9144" y="850392"/>
                  <a:pt x="9144" y="841248"/>
                  <a:pt x="18288" y="822960"/>
                </a:cubicBezTo>
                <a:lnTo>
                  <a:pt x="36576" y="832104"/>
                </a:lnTo>
                <a:cubicBezTo>
                  <a:pt x="36576" y="841248"/>
                  <a:pt x="36576" y="859536"/>
                  <a:pt x="36576" y="868680"/>
                </a:cubicBezTo>
                <a:lnTo>
                  <a:pt x="9144" y="868680"/>
                </a:lnTo>
                <a:moveTo>
                  <a:pt x="1993392" y="822960"/>
                </a:moveTo>
                <a:cubicBezTo>
                  <a:pt x="1993392" y="841248"/>
                  <a:pt x="1993392" y="850392"/>
                  <a:pt x="1993392" y="868680"/>
                </a:cubicBezTo>
                <a:lnTo>
                  <a:pt x="1975104" y="868680"/>
                </a:lnTo>
                <a:cubicBezTo>
                  <a:pt x="1965960" y="859536"/>
                  <a:pt x="1965960" y="841248"/>
                  <a:pt x="1965960" y="832104"/>
                </a:cubicBezTo>
                <a:lnTo>
                  <a:pt x="1993392" y="822960"/>
                </a:lnTo>
                <a:moveTo>
                  <a:pt x="0" y="941832"/>
                </a:moveTo>
                <a:cubicBezTo>
                  <a:pt x="0" y="932688"/>
                  <a:pt x="0" y="914400"/>
                  <a:pt x="9144" y="905256"/>
                </a:cubicBezTo>
                <a:lnTo>
                  <a:pt x="27432" y="905256"/>
                </a:lnTo>
                <a:cubicBezTo>
                  <a:pt x="27432" y="923544"/>
                  <a:pt x="27432" y="932688"/>
                  <a:pt x="27432" y="941832"/>
                </a:cubicBezTo>
                <a:lnTo>
                  <a:pt x="0" y="941832"/>
                </a:lnTo>
                <a:moveTo>
                  <a:pt x="2002536" y="905256"/>
                </a:moveTo>
                <a:cubicBezTo>
                  <a:pt x="2002536" y="914400"/>
                  <a:pt x="2002536" y="932688"/>
                  <a:pt x="2002536" y="941832"/>
                </a:cubicBezTo>
                <a:lnTo>
                  <a:pt x="1975104" y="941832"/>
                </a:lnTo>
                <a:cubicBezTo>
                  <a:pt x="1975104" y="932688"/>
                  <a:pt x="1975104" y="923544"/>
                  <a:pt x="1975104" y="905256"/>
                </a:cubicBezTo>
                <a:lnTo>
                  <a:pt x="2002536" y="905256"/>
                </a:lnTo>
                <a:moveTo>
                  <a:pt x="0" y="1005840"/>
                </a:moveTo>
                <a:cubicBezTo>
                  <a:pt x="0" y="996696"/>
                  <a:pt x="0" y="987552"/>
                  <a:pt x="0" y="987552"/>
                </a:cubicBezTo>
                <a:lnTo>
                  <a:pt x="27432" y="987552"/>
                </a:lnTo>
                <a:cubicBezTo>
                  <a:pt x="27432" y="987552"/>
                  <a:pt x="27432" y="996696"/>
                  <a:pt x="27432" y="1005840"/>
                </a:cubicBezTo>
                <a:cubicBezTo>
                  <a:pt x="27432" y="1005840"/>
                  <a:pt x="27432" y="1014984"/>
                  <a:pt x="27432" y="1024128"/>
                </a:cubicBezTo>
                <a:lnTo>
                  <a:pt x="0" y="1024128"/>
                </a:lnTo>
                <a:cubicBezTo>
                  <a:pt x="0" y="1014984"/>
                  <a:pt x="0" y="1005840"/>
                  <a:pt x="0" y="1005840"/>
                </a:cubicBezTo>
                <a:moveTo>
                  <a:pt x="2002536" y="987552"/>
                </a:moveTo>
                <a:cubicBezTo>
                  <a:pt x="2002536" y="987552"/>
                  <a:pt x="2002536" y="996696"/>
                  <a:pt x="2002536" y="1005840"/>
                </a:cubicBezTo>
                <a:cubicBezTo>
                  <a:pt x="2002536" y="1005840"/>
                  <a:pt x="2002536" y="1014984"/>
                  <a:pt x="2002536" y="1024128"/>
                </a:cubicBezTo>
                <a:lnTo>
                  <a:pt x="1984248" y="1024128"/>
                </a:lnTo>
                <a:cubicBezTo>
                  <a:pt x="1984248" y="1014984"/>
                  <a:pt x="1984248" y="1005840"/>
                  <a:pt x="1984248" y="1005840"/>
                </a:cubicBezTo>
                <a:cubicBezTo>
                  <a:pt x="1984248" y="996696"/>
                  <a:pt x="1984248" y="987552"/>
                  <a:pt x="1984248" y="987552"/>
                </a:cubicBezTo>
                <a:lnTo>
                  <a:pt x="2002536" y="987552"/>
                </a:lnTo>
                <a:moveTo>
                  <a:pt x="9144" y="1097280"/>
                </a:moveTo>
                <a:cubicBezTo>
                  <a:pt x="0" y="1088136"/>
                  <a:pt x="0" y="1078992"/>
                  <a:pt x="0" y="1060704"/>
                </a:cubicBezTo>
                <a:lnTo>
                  <a:pt x="27432" y="1060704"/>
                </a:lnTo>
                <a:cubicBezTo>
                  <a:pt x="27432" y="1069848"/>
                  <a:pt x="27432" y="1088136"/>
                  <a:pt x="27432" y="1097280"/>
                </a:cubicBezTo>
                <a:lnTo>
                  <a:pt x="9144" y="1097280"/>
                </a:lnTo>
                <a:moveTo>
                  <a:pt x="2002536" y="1060704"/>
                </a:moveTo>
                <a:cubicBezTo>
                  <a:pt x="2002536" y="1078992"/>
                  <a:pt x="2002536" y="1088136"/>
                  <a:pt x="2002536" y="1097280"/>
                </a:cubicBezTo>
                <a:lnTo>
                  <a:pt x="1975104" y="1097280"/>
                </a:lnTo>
                <a:cubicBezTo>
                  <a:pt x="1975104" y="1088136"/>
                  <a:pt x="1975104" y="1069848"/>
                  <a:pt x="1975104" y="1060704"/>
                </a:cubicBezTo>
                <a:lnTo>
                  <a:pt x="2002536" y="1060704"/>
                </a:lnTo>
                <a:moveTo>
                  <a:pt x="18288" y="1179576"/>
                </a:moveTo>
                <a:cubicBezTo>
                  <a:pt x="9144" y="1170432"/>
                  <a:pt x="9144" y="1152144"/>
                  <a:pt x="9144" y="1143000"/>
                </a:cubicBezTo>
                <a:lnTo>
                  <a:pt x="36576" y="1133856"/>
                </a:lnTo>
                <a:cubicBezTo>
                  <a:pt x="36576" y="1152144"/>
                  <a:pt x="36576" y="1161288"/>
                  <a:pt x="36576" y="1179576"/>
                </a:cubicBezTo>
                <a:lnTo>
                  <a:pt x="18288" y="1179576"/>
                </a:lnTo>
                <a:moveTo>
                  <a:pt x="1993392" y="1143000"/>
                </a:moveTo>
                <a:cubicBezTo>
                  <a:pt x="1993392" y="1152144"/>
                  <a:pt x="1993392" y="1170432"/>
                  <a:pt x="1993392" y="1179576"/>
                </a:cubicBezTo>
                <a:lnTo>
                  <a:pt x="1965960" y="1179576"/>
                </a:lnTo>
                <a:cubicBezTo>
                  <a:pt x="1965960" y="1161288"/>
                  <a:pt x="1965960" y="1152144"/>
                  <a:pt x="1975104" y="1133856"/>
                </a:cubicBezTo>
                <a:lnTo>
                  <a:pt x="1993392" y="1143000"/>
                </a:lnTo>
                <a:moveTo>
                  <a:pt x="36576" y="1252728"/>
                </a:moveTo>
                <a:cubicBezTo>
                  <a:pt x="27432" y="1243584"/>
                  <a:pt x="27432" y="1234440"/>
                  <a:pt x="27432" y="1216152"/>
                </a:cubicBezTo>
                <a:lnTo>
                  <a:pt x="45720" y="1216152"/>
                </a:lnTo>
                <a:cubicBezTo>
                  <a:pt x="54864" y="1225296"/>
                  <a:pt x="54864" y="1234440"/>
                  <a:pt x="54864" y="1252728"/>
                </a:cubicBezTo>
                <a:lnTo>
                  <a:pt x="36576" y="1252728"/>
                </a:lnTo>
                <a:moveTo>
                  <a:pt x="1984248" y="1216152"/>
                </a:moveTo>
                <a:cubicBezTo>
                  <a:pt x="1984248" y="1234440"/>
                  <a:pt x="1975104" y="1243584"/>
                  <a:pt x="1975104" y="1252728"/>
                </a:cubicBezTo>
                <a:lnTo>
                  <a:pt x="1947672" y="1252728"/>
                </a:lnTo>
                <a:cubicBezTo>
                  <a:pt x="1956816" y="1234440"/>
                  <a:pt x="1956816" y="1225296"/>
                  <a:pt x="1956816" y="1216152"/>
                </a:cubicBezTo>
                <a:lnTo>
                  <a:pt x="1984248" y="1216152"/>
                </a:lnTo>
                <a:moveTo>
                  <a:pt x="54864" y="1335024"/>
                </a:moveTo>
                <a:cubicBezTo>
                  <a:pt x="54864" y="1316736"/>
                  <a:pt x="45720" y="1307592"/>
                  <a:pt x="45720" y="1298448"/>
                </a:cubicBezTo>
                <a:lnTo>
                  <a:pt x="64008" y="1289304"/>
                </a:lnTo>
                <a:cubicBezTo>
                  <a:pt x="73152" y="1298448"/>
                  <a:pt x="73152" y="1307592"/>
                  <a:pt x="82296" y="1325880"/>
                </a:cubicBezTo>
                <a:lnTo>
                  <a:pt x="54864" y="1335024"/>
                </a:lnTo>
                <a:moveTo>
                  <a:pt x="1965960" y="1298448"/>
                </a:moveTo>
                <a:cubicBezTo>
                  <a:pt x="1956816" y="1307592"/>
                  <a:pt x="1956816" y="1316736"/>
                  <a:pt x="1947672" y="1335024"/>
                </a:cubicBezTo>
                <a:lnTo>
                  <a:pt x="1929384" y="1325880"/>
                </a:lnTo>
                <a:cubicBezTo>
                  <a:pt x="1929384" y="1307592"/>
                  <a:pt x="1938528" y="1298448"/>
                  <a:pt x="1938528" y="1289304"/>
                </a:cubicBezTo>
                <a:lnTo>
                  <a:pt x="1965960" y="1298448"/>
                </a:lnTo>
                <a:moveTo>
                  <a:pt x="82296" y="1408176"/>
                </a:moveTo>
                <a:cubicBezTo>
                  <a:pt x="82296" y="1389888"/>
                  <a:pt x="73152" y="1380744"/>
                  <a:pt x="73152" y="1371600"/>
                </a:cubicBezTo>
                <a:lnTo>
                  <a:pt x="91440" y="1362456"/>
                </a:lnTo>
                <a:cubicBezTo>
                  <a:pt x="100584" y="1371600"/>
                  <a:pt x="100584" y="1380744"/>
                  <a:pt x="109728" y="1399032"/>
                </a:cubicBezTo>
                <a:lnTo>
                  <a:pt x="82296" y="1408176"/>
                </a:lnTo>
                <a:moveTo>
                  <a:pt x="1938528" y="1371600"/>
                </a:moveTo>
                <a:cubicBezTo>
                  <a:pt x="1929384" y="1380744"/>
                  <a:pt x="1929384" y="1389888"/>
                  <a:pt x="1920240" y="1408176"/>
                </a:cubicBezTo>
                <a:lnTo>
                  <a:pt x="1901952" y="1399032"/>
                </a:lnTo>
                <a:cubicBezTo>
                  <a:pt x="1901952" y="1380744"/>
                  <a:pt x="1911096" y="1371600"/>
                  <a:pt x="1911096" y="1362456"/>
                </a:cubicBezTo>
                <a:lnTo>
                  <a:pt x="1938528" y="1371600"/>
                </a:lnTo>
                <a:moveTo>
                  <a:pt x="118872" y="1472184"/>
                </a:moveTo>
                <a:cubicBezTo>
                  <a:pt x="109728" y="1463040"/>
                  <a:pt x="109728" y="1453896"/>
                  <a:pt x="100584" y="1444752"/>
                </a:cubicBezTo>
                <a:lnTo>
                  <a:pt x="118872" y="1426464"/>
                </a:lnTo>
                <a:cubicBezTo>
                  <a:pt x="128016" y="1444752"/>
                  <a:pt x="137160" y="1453896"/>
                  <a:pt x="137160" y="1463040"/>
                </a:cubicBezTo>
                <a:lnTo>
                  <a:pt x="118872" y="1472184"/>
                </a:lnTo>
                <a:moveTo>
                  <a:pt x="1901952" y="1444752"/>
                </a:moveTo>
                <a:cubicBezTo>
                  <a:pt x="1901952" y="1453896"/>
                  <a:pt x="1892808" y="1463040"/>
                  <a:pt x="1892808" y="1472184"/>
                </a:cubicBezTo>
                <a:lnTo>
                  <a:pt x="1865376" y="1463040"/>
                </a:lnTo>
                <a:cubicBezTo>
                  <a:pt x="1874520" y="1453896"/>
                  <a:pt x="1874520" y="1444752"/>
                  <a:pt x="1883664" y="1426464"/>
                </a:cubicBezTo>
                <a:lnTo>
                  <a:pt x="1901952" y="1444752"/>
                </a:lnTo>
                <a:moveTo>
                  <a:pt x="155448" y="1545336"/>
                </a:moveTo>
                <a:cubicBezTo>
                  <a:pt x="155448" y="1536192"/>
                  <a:pt x="146304" y="1517904"/>
                  <a:pt x="137160" y="1508760"/>
                </a:cubicBezTo>
                <a:lnTo>
                  <a:pt x="155448" y="1499616"/>
                </a:lnTo>
                <a:cubicBezTo>
                  <a:pt x="164592" y="1508760"/>
                  <a:pt x="173736" y="1517904"/>
                  <a:pt x="182880" y="1527048"/>
                </a:cubicBezTo>
                <a:lnTo>
                  <a:pt x="155448" y="1545336"/>
                </a:lnTo>
                <a:moveTo>
                  <a:pt x="1865376" y="1508760"/>
                </a:moveTo>
                <a:cubicBezTo>
                  <a:pt x="1865376" y="1517904"/>
                  <a:pt x="1856232" y="1536192"/>
                  <a:pt x="1847088" y="1545336"/>
                </a:cubicBezTo>
                <a:lnTo>
                  <a:pt x="1828800" y="1527048"/>
                </a:lnTo>
                <a:cubicBezTo>
                  <a:pt x="1837944" y="1517904"/>
                  <a:pt x="1837944" y="1508760"/>
                  <a:pt x="1847088" y="1499616"/>
                </a:cubicBezTo>
                <a:lnTo>
                  <a:pt x="1865376" y="1508760"/>
                </a:lnTo>
                <a:moveTo>
                  <a:pt x="201168" y="1609344"/>
                </a:moveTo>
                <a:cubicBezTo>
                  <a:pt x="192024" y="1600200"/>
                  <a:pt x="192024" y="1591056"/>
                  <a:pt x="182880" y="1572768"/>
                </a:cubicBezTo>
                <a:lnTo>
                  <a:pt x="201168" y="1563624"/>
                </a:lnTo>
                <a:cubicBezTo>
                  <a:pt x="210312" y="1572768"/>
                  <a:pt x="219456" y="1581912"/>
                  <a:pt x="219456" y="1591056"/>
                </a:cubicBezTo>
                <a:lnTo>
                  <a:pt x="201168" y="1609344"/>
                </a:lnTo>
                <a:moveTo>
                  <a:pt x="1828800" y="1572768"/>
                </a:moveTo>
                <a:cubicBezTo>
                  <a:pt x="1819656" y="1591056"/>
                  <a:pt x="1810512" y="1600200"/>
                  <a:pt x="1801368" y="1609344"/>
                </a:cubicBezTo>
                <a:lnTo>
                  <a:pt x="1783080" y="1591056"/>
                </a:lnTo>
                <a:cubicBezTo>
                  <a:pt x="1792224" y="1581912"/>
                  <a:pt x="1801368" y="1572768"/>
                  <a:pt x="1801368" y="1563624"/>
                </a:cubicBezTo>
                <a:lnTo>
                  <a:pt x="1828800" y="1572768"/>
                </a:lnTo>
                <a:moveTo>
                  <a:pt x="1783080" y="1636776"/>
                </a:moveTo>
                <a:cubicBezTo>
                  <a:pt x="1773936" y="1645920"/>
                  <a:pt x="1764792" y="1664208"/>
                  <a:pt x="1755648" y="1673352"/>
                </a:cubicBezTo>
                <a:lnTo>
                  <a:pt x="1737360" y="1655064"/>
                </a:lnTo>
                <a:cubicBezTo>
                  <a:pt x="1746504" y="1645920"/>
                  <a:pt x="1755648" y="1636776"/>
                  <a:pt x="1755648" y="1627632"/>
                </a:cubicBezTo>
                <a:lnTo>
                  <a:pt x="1783080" y="1636776"/>
                </a:lnTo>
                <a:moveTo>
                  <a:pt x="256032" y="1673352"/>
                </a:moveTo>
                <a:cubicBezTo>
                  <a:pt x="246888" y="1664208"/>
                  <a:pt x="237744" y="1645920"/>
                  <a:pt x="228600" y="1636776"/>
                </a:cubicBezTo>
                <a:lnTo>
                  <a:pt x="246888" y="1627632"/>
                </a:lnTo>
                <a:cubicBezTo>
                  <a:pt x="256032" y="1636776"/>
                  <a:pt x="265176" y="1645920"/>
                  <a:pt x="274320" y="1655064"/>
                </a:cubicBezTo>
                <a:lnTo>
                  <a:pt x="256032" y="1673352"/>
                </a:lnTo>
                <a:moveTo>
                  <a:pt x="1728216" y="1700784"/>
                </a:moveTo>
                <a:cubicBezTo>
                  <a:pt x="1719072" y="1709928"/>
                  <a:pt x="1709928" y="1719072"/>
                  <a:pt x="1700784" y="1728216"/>
                </a:cubicBezTo>
                <a:lnTo>
                  <a:pt x="1682496" y="1709928"/>
                </a:lnTo>
                <a:cubicBezTo>
                  <a:pt x="1691640" y="1700784"/>
                  <a:pt x="1700784" y="1691640"/>
                  <a:pt x="1709928" y="1682496"/>
                </a:cubicBezTo>
                <a:lnTo>
                  <a:pt x="1728216" y="1700784"/>
                </a:lnTo>
                <a:moveTo>
                  <a:pt x="310896" y="1728216"/>
                </a:moveTo>
                <a:cubicBezTo>
                  <a:pt x="301752" y="1719072"/>
                  <a:pt x="292608" y="1709928"/>
                  <a:pt x="283464" y="1700784"/>
                </a:cubicBezTo>
                <a:lnTo>
                  <a:pt x="301752" y="1682496"/>
                </a:lnTo>
                <a:cubicBezTo>
                  <a:pt x="310896" y="1691640"/>
                  <a:pt x="320040" y="1700784"/>
                  <a:pt x="329184" y="1709928"/>
                </a:cubicBezTo>
                <a:lnTo>
                  <a:pt x="310896" y="1728216"/>
                </a:lnTo>
                <a:moveTo>
                  <a:pt x="365760" y="1783080"/>
                </a:moveTo>
                <a:cubicBezTo>
                  <a:pt x="356616" y="1773936"/>
                  <a:pt x="347472" y="1764792"/>
                  <a:pt x="338328" y="1755648"/>
                </a:cubicBezTo>
                <a:lnTo>
                  <a:pt x="356616" y="1737360"/>
                </a:lnTo>
                <a:cubicBezTo>
                  <a:pt x="365760" y="1746504"/>
                  <a:pt x="374904" y="1755648"/>
                  <a:pt x="384048" y="1755648"/>
                </a:cubicBezTo>
                <a:lnTo>
                  <a:pt x="365760" y="1783080"/>
                </a:lnTo>
                <a:moveTo>
                  <a:pt x="1673352" y="1755648"/>
                </a:moveTo>
                <a:cubicBezTo>
                  <a:pt x="1664208" y="1764792"/>
                  <a:pt x="1645920" y="1773936"/>
                  <a:pt x="1636776" y="1783080"/>
                </a:cubicBezTo>
                <a:lnTo>
                  <a:pt x="1627632" y="1755648"/>
                </a:lnTo>
                <a:cubicBezTo>
                  <a:pt x="1636776" y="1755648"/>
                  <a:pt x="1645920" y="1746504"/>
                  <a:pt x="1655064" y="1737360"/>
                </a:cubicBezTo>
                <a:lnTo>
                  <a:pt x="1673352" y="1755648"/>
                </a:lnTo>
                <a:moveTo>
                  <a:pt x="429768" y="1828800"/>
                </a:moveTo>
                <a:cubicBezTo>
                  <a:pt x="420624" y="1819656"/>
                  <a:pt x="411480" y="1810512"/>
                  <a:pt x="393192" y="1801368"/>
                </a:cubicBezTo>
                <a:lnTo>
                  <a:pt x="411480" y="1783080"/>
                </a:lnTo>
                <a:cubicBezTo>
                  <a:pt x="420624" y="1792224"/>
                  <a:pt x="429768" y="1801368"/>
                  <a:pt x="448056" y="1801368"/>
                </a:cubicBezTo>
                <a:lnTo>
                  <a:pt x="429768" y="1828800"/>
                </a:lnTo>
                <a:moveTo>
                  <a:pt x="1609344" y="1801368"/>
                </a:moveTo>
                <a:cubicBezTo>
                  <a:pt x="1600200" y="1810512"/>
                  <a:pt x="1591056" y="1819656"/>
                  <a:pt x="1572768" y="1828800"/>
                </a:cubicBezTo>
                <a:lnTo>
                  <a:pt x="1563624" y="1801368"/>
                </a:lnTo>
                <a:cubicBezTo>
                  <a:pt x="1572768" y="1801368"/>
                  <a:pt x="1581912" y="1792224"/>
                  <a:pt x="1591056" y="1783080"/>
                </a:cubicBezTo>
                <a:lnTo>
                  <a:pt x="1609344" y="1801368"/>
                </a:lnTo>
                <a:moveTo>
                  <a:pt x="493776" y="1865376"/>
                </a:moveTo>
                <a:cubicBezTo>
                  <a:pt x="484632" y="1865376"/>
                  <a:pt x="475488" y="1856232"/>
                  <a:pt x="466344" y="1847088"/>
                </a:cubicBezTo>
                <a:lnTo>
                  <a:pt x="475488" y="1828800"/>
                </a:lnTo>
                <a:cubicBezTo>
                  <a:pt x="484632" y="1837944"/>
                  <a:pt x="493776" y="1837944"/>
                  <a:pt x="512064" y="1847088"/>
                </a:cubicBezTo>
                <a:lnTo>
                  <a:pt x="493776" y="1865376"/>
                </a:lnTo>
                <a:moveTo>
                  <a:pt x="1545336" y="1847088"/>
                </a:moveTo>
                <a:cubicBezTo>
                  <a:pt x="1536192" y="1856232"/>
                  <a:pt x="1517904" y="1865376"/>
                  <a:pt x="1508760" y="1865376"/>
                </a:cubicBezTo>
                <a:lnTo>
                  <a:pt x="1499616" y="1847088"/>
                </a:lnTo>
                <a:cubicBezTo>
                  <a:pt x="1508760" y="1837944"/>
                  <a:pt x="1517904" y="1837944"/>
                  <a:pt x="1527048" y="1828800"/>
                </a:cubicBezTo>
                <a:lnTo>
                  <a:pt x="1545336" y="1847088"/>
                </a:lnTo>
                <a:moveTo>
                  <a:pt x="566928" y="1901952"/>
                </a:moveTo>
                <a:cubicBezTo>
                  <a:pt x="557784" y="1901952"/>
                  <a:pt x="539496" y="1892808"/>
                  <a:pt x="530352" y="1892808"/>
                </a:cubicBezTo>
                <a:lnTo>
                  <a:pt x="539496" y="1865376"/>
                </a:lnTo>
                <a:cubicBezTo>
                  <a:pt x="557784" y="1874520"/>
                  <a:pt x="566928" y="1874520"/>
                  <a:pt x="576072" y="1883664"/>
                </a:cubicBezTo>
                <a:lnTo>
                  <a:pt x="566928" y="1901952"/>
                </a:lnTo>
                <a:moveTo>
                  <a:pt x="1472184" y="1892808"/>
                </a:moveTo>
                <a:cubicBezTo>
                  <a:pt x="1463040" y="1892808"/>
                  <a:pt x="1453896" y="1901952"/>
                  <a:pt x="1444752" y="1901952"/>
                </a:cubicBezTo>
                <a:lnTo>
                  <a:pt x="1426464" y="1883664"/>
                </a:lnTo>
                <a:cubicBezTo>
                  <a:pt x="1444752" y="1874520"/>
                  <a:pt x="1453896" y="1874520"/>
                  <a:pt x="1463040" y="1865376"/>
                </a:cubicBezTo>
                <a:lnTo>
                  <a:pt x="1472184" y="1892808"/>
                </a:lnTo>
                <a:moveTo>
                  <a:pt x="640080" y="1938528"/>
                </a:moveTo>
                <a:cubicBezTo>
                  <a:pt x="621792" y="1929384"/>
                  <a:pt x="612648" y="1929384"/>
                  <a:pt x="603504" y="1920240"/>
                </a:cubicBezTo>
                <a:lnTo>
                  <a:pt x="612648" y="1901952"/>
                </a:lnTo>
                <a:cubicBezTo>
                  <a:pt x="621792" y="1901952"/>
                  <a:pt x="630936" y="1911096"/>
                  <a:pt x="649224" y="1911096"/>
                </a:cubicBezTo>
                <a:lnTo>
                  <a:pt x="640080" y="1938528"/>
                </a:lnTo>
                <a:moveTo>
                  <a:pt x="1408176" y="1920240"/>
                </a:moveTo>
                <a:cubicBezTo>
                  <a:pt x="1389888" y="1929384"/>
                  <a:pt x="1380744" y="1929384"/>
                  <a:pt x="1371600" y="1938528"/>
                </a:cubicBezTo>
                <a:lnTo>
                  <a:pt x="1362456" y="1911096"/>
                </a:lnTo>
                <a:cubicBezTo>
                  <a:pt x="1371600" y="1911096"/>
                  <a:pt x="1380744" y="1901952"/>
                  <a:pt x="1399032" y="1901952"/>
                </a:cubicBezTo>
                <a:lnTo>
                  <a:pt x="1408176" y="1920240"/>
                </a:lnTo>
                <a:moveTo>
                  <a:pt x="713232" y="1965960"/>
                </a:moveTo>
                <a:cubicBezTo>
                  <a:pt x="694944" y="1956816"/>
                  <a:pt x="685800" y="1956816"/>
                  <a:pt x="676656" y="1947672"/>
                </a:cubicBezTo>
                <a:lnTo>
                  <a:pt x="685800" y="1929384"/>
                </a:lnTo>
                <a:cubicBezTo>
                  <a:pt x="694944" y="1929384"/>
                  <a:pt x="704088" y="1938528"/>
                  <a:pt x="722376" y="1938528"/>
                </a:cubicBezTo>
                <a:lnTo>
                  <a:pt x="713232" y="1965960"/>
                </a:lnTo>
                <a:moveTo>
                  <a:pt x="1335024" y="1947672"/>
                </a:moveTo>
                <a:cubicBezTo>
                  <a:pt x="1316736" y="1956816"/>
                  <a:pt x="1307592" y="1956816"/>
                  <a:pt x="1298448" y="1965960"/>
                </a:cubicBezTo>
                <a:lnTo>
                  <a:pt x="1289304" y="1938528"/>
                </a:lnTo>
                <a:cubicBezTo>
                  <a:pt x="1298448" y="1938528"/>
                  <a:pt x="1307592" y="1929384"/>
                  <a:pt x="1325880" y="1929384"/>
                </a:cubicBezTo>
                <a:lnTo>
                  <a:pt x="1335024" y="1947672"/>
                </a:lnTo>
                <a:moveTo>
                  <a:pt x="786384" y="1984248"/>
                </a:moveTo>
                <a:cubicBezTo>
                  <a:pt x="777240" y="1984248"/>
                  <a:pt x="758952" y="1975104"/>
                  <a:pt x="749808" y="1975104"/>
                </a:cubicBezTo>
                <a:lnTo>
                  <a:pt x="758952" y="1947672"/>
                </a:lnTo>
                <a:cubicBezTo>
                  <a:pt x="768096" y="1956816"/>
                  <a:pt x="777240" y="1956816"/>
                  <a:pt x="795528" y="1956816"/>
                </a:cubicBezTo>
                <a:lnTo>
                  <a:pt x="786384" y="1984248"/>
                </a:lnTo>
                <a:moveTo>
                  <a:pt x="1252728" y="1975104"/>
                </a:moveTo>
                <a:cubicBezTo>
                  <a:pt x="1243584" y="1975104"/>
                  <a:pt x="1234440" y="1984248"/>
                  <a:pt x="1216152" y="1984248"/>
                </a:cubicBezTo>
                <a:lnTo>
                  <a:pt x="1216152" y="1956816"/>
                </a:lnTo>
                <a:cubicBezTo>
                  <a:pt x="1225296" y="1956816"/>
                  <a:pt x="1234440" y="1956816"/>
                  <a:pt x="1252728" y="1947672"/>
                </a:cubicBezTo>
                <a:lnTo>
                  <a:pt x="1252728" y="1975104"/>
                </a:lnTo>
                <a:moveTo>
                  <a:pt x="868680" y="1993392"/>
                </a:moveTo>
                <a:cubicBezTo>
                  <a:pt x="850392" y="1993392"/>
                  <a:pt x="841248" y="1993392"/>
                  <a:pt x="822960" y="1993392"/>
                </a:cubicBezTo>
                <a:lnTo>
                  <a:pt x="832104" y="1965960"/>
                </a:lnTo>
                <a:cubicBezTo>
                  <a:pt x="841248" y="1965960"/>
                  <a:pt x="859536" y="1965960"/>
                  <a:pt x="868680" y="1975104"/>
                </a:cubicBezTo>
                <a:lnTo>
                  <a:pt x="868680" y="1993392"/>
                </a:lnTo>
                <a:moveTo>
                  <a:pt x="1179576" y="1993392"/>
                </a:moveTo>
                <a:cubicBezTo>
                  <a:pt x="1170432" y="1993392"/>
                  <a:pt x="1152144" y="1993392"/>
                  <a:pt x="1143000" y="1993392"/>
                </a:cubicBezTo>
                <a:lnTo>
                  <a:pt x="1133856" y="1975104"/>
                </a:lnTo>
                <a:cubicBezTo>
                  <a:pt x="1152144" y="1965960"/>
                  <a:pt x="1161288" y="1965960"/>
                  <a:pt x="1179576" y="1965960"/>
                </a:cubicBezTo>
                <a:lnTo>
                  <a:pt x="1179576" y="1993392"/>
                </a:lnTo>
                <a:moveTo>
                  <a:pt x="941832" y="2002536"/>
                </a:moveTo>
                <a:cubicBezTo>
                  <a:pt x="932688" y="2002536"/>
                  <a:pt x="914400" y="2002536"/>
                  <a:pt x="905256" y="2002536"/>
                </a:cubicBezTo>
                <a:lnTo>
                  <a:pt x="905256" y="1975104"/>
                </a:lnTo>
                <a:cubicBezTo>
                  <a:pt x="923544" y="1975104"/>
                  <a:pt x="932688" y="1975104"/>
                  <a:pt x="941832" y="1975104"/>
                </a:cubicBezTo>
                <a:lnTo>
                  <a:pt x="941832" y="2002536"/>
                </a:lnTo>
                <a:moveTo>
                  <a:pt x="1097280" y="2002536"/>
                </a:moveTo>
                <a:cubicBezTo>
                  <a:pt x="1088136" y="2002536"/>
                  <a:pt x="1078992" y="2002536"/>
                  <a:pt x="1060704" y="2002536"/>
                </a:cubicBezTo>
                <a:lnTo>
                  <a:pt x="1060704" y="1975104"/>
                </a:lnTo>
                <a:cubicBezTo>
                  <a:pt x="1069848" y="1975104"/>
                  <a:pt x="1088136" y="1975104"/>
                  <a:pt x="1097280" y="1975104"/>
                </a:cubicBezTo>
                <a:lnTo>
                  <a:pt x="1097280" y="2002536"/>
                </a:lnTo>
                <a:moveTo>
                  <a:pt x="1005840" y="2002536"/>
                </a:moveTo>
                <a:cubicBezTo>
                  <a:pt x="996696" y="2002536"/>
                  <a:pt x="987552" y="2002536"/>
                  <a:pt x="987552" y="2002536"/>
                </a:cubicBezTo>
                <a:lnTo>
                  <a:pt x="987552" y="1984248"/>
                </a:lnTo>
                <a:cubicBezTo>
                  <a:pt x="987552" y="1984248"/>
                  <a:pt x="996696" y="1984248"/>
                  <a:pt x="1005840" y="1984248"/>
                </a:cubicBezTo>
                <a:cubicBezTo>
                  <a:pt x="1005840" y="1984248"/>
                  <a:pt x="1014984" y="1984248"/>
                  <a:pt x="1024128" y="1984248"/>
                </a:cubicBezTo>
                <a:lnTo>
                  <a:pt x="1024128" y="2002536"/>
                </a:lnTo>
                <a:cubicBezTo>
                  <a:pt x="1014984" y="2002536"/>
                  <a:pt x="1005840" y="2002536"/>
                  <a:pt x="1005840" y="2002536"/>
                </a:cubicBezTo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/>
          <a:p>
            <a:endParaRPr lang="zh-CN" altLang="en-US"/>
          </a:p>
        </p:txBody>
      </p:sp>
      <p:sp>
        <p:nvSpPr>
          <p:cNvPr id="9" name="矩形 8"/>
          <p:cNvSpPr/>
          <p:nvPr>
            <p:custDataLst>
              <p:tags r:id="rId9"/>
            </p:custDataLst>
          </p:nvPr>
        </p:nvSpPr>
        <p:spPr>
          <a:xfrm>
            <a:off x="4065116" y="2378029"/>
            <a:ext cx="4095809" cy="123302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l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sz="16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近30%的患者同时患有多种慢性病，为维持健康生活，</a:t>
            </a:r>
            <a:r>
              <a:rPr lang="zh-CN" sz="16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每天需要服用大量的药品，这些药品不仅种类繁多，而且剂量繁杂</a:t>
            </a:r>
            <a:r>
              <a:rPr lang="zh-CN" sz="16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，患者难以记全，经常会出现</a:t>
            </a:r>
            <a:r>
              <a:rPr lang="zh-CN" sz="16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漏吃药，错吃药</a:t>
            </a:r>
            <a:r>
              <a:rPr lang="zh-CN" sz="16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的情况。</a:t>
            </a:r>
            <a:endParaRPr lang="zh-CN" sz="16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10" name="矩形 9"/>
          <p:cNvSpPr/>
          <p:nvPr>
            <p:custDataLst>
              <p:tags r:id="rId10"/>
            </p:custDataLst>
          </p:nvPr>
        </p:nvSpPr>
        <p:spPr>
          <a:xfrm>
            <a:off x="4065116" y="3642233"/>
            <a:ext cx="4081622" cy="326094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solidFill>
                  <a:schemeClr val="accent1"/>
                </a:solidFill>
                <a:latin typeface="+mn-ea"/>
                <a:cs typeface="+mn-ea"/>
              </a:rPr>
              <a:t>02</a:t>
            </a:r>
            <a:endParaRPr lang="zh-CN" altLang="en-US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18" name="矩形 17"/>
          <p:cNvSpPr/>
          <p:nvPr>
            <p:custDataLst>
              <p:tags r:id="rId11"/>
            </p:custDataLst>
          </p:nvPr>
        </p:nvSpPr>
        <p:spPr>
          <a:xfrm>
            <a:off x="4065116" y="1947766"/>
            <a:ext cx="4081622" cy="326094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p>
            <a:pPr algn="r">
              <a:spcBef>
                <a:spcPct val="0"/>
              </a:spcBef>
              <a:spcAft>
                <a:spcPct val="0"/>
              </a:spcAft>
            </a:pPr>
            <a:r>
              <a:rPr lang="en-US" altLang="zh-CN" b="1">
                <a:solidFill>
                  <a:schemeClr val="accent1"/>
                </a:solidFill>
                <a:latin typeface="+mn-ea"/>
                <a:cs typeface="+mn-ea"/>
              </a:rPr>
              <a:t>01</a:t>
            </a:r>
            <a:endParaRPr lang="zh-CN" altLang="en-US" b="1">
              <a:solidFill>
                <a:schemeClr val="accent1"/>
              </a:solidFill>
              <a:latin typeface="+mn-ea"/>
              <a:cs typeface="+mn-ea"/>
            </a:endParaRPr>
          </a:p>
        </p:txBody>
      </p:sp>
      <p:sp>
        <p:nvSpPr>
          <p:cNvPr id="19" name="矩形 18"/>
          <p:cNvSpPr/>
          <p:nvPr>
            <p:custDataLst>
              <p:tags r:id="rId12"/>
            </p:custDataLst>
          </p:nvPr>
        </p:nvSpPr>
        <p:spPr>
          <a:xfrm>
            <a:off x="4065116" y="4059696"/>
            <a:ext cx="4095809" cy="1233024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</a:bodyPr>
          <a:p>
            <a:pPr algn="l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sz="16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然而，当前市场上还没有一种能够集智能提醒，智能记录于一体的药箱，帮助患者和监护人掌握患者每天的用药情况，</a:t>
            </a:r>
            <a:r>
              <a:rPr lang="zh-CN" sz="16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患者缺乏有效的家庭用药管理</a:t>
            </a:r>
            <a:endParaRPr lang="zh-CN" sz="1600" b="1">
              <a:gradFill>
                <a:gsLst>
                  <a:gs pos="50000">
                    <a:schemeClr val="accent4"/>
                  </a:gs>
                  <a:gs pos="0">
                    <a:schemeClr val="accent4">
                      <a:lumMod val="25000"/>
                      <a:lumOff val="75000"/>
                    </a:schemeClr>
                  </a:gs>
                  <a:gs pos="100000">
                    <a:schemeClr val="accent4">
                      <a:lumMod val="85000"/>
                    </a:schemeClr>
                  </a:gs>
                </a:gsLst>
                <a:lin ang="5400000" scaled="1"/>
              </a:gra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11" name="任意多边形: 形状 3"/>
          <p:cNvSpPr/>
          <p:nvPr>
            <p:custDataLst>
              <p:tags r:id="rId13"/>
            </p:custDataLst>
          </p:nvPr>
        </p:nvSpPr>
        <p:spPr>
          <a:xfrm>
            <a:off x="2565104" y="2285478"/>
            <a:ext cx="5595885" cy="392977"/>
          </a:xfrm>
          <a:custGeom>
            <a:avLst/>
            <a:gdLst>
              <a:gd name="connsiteX0" fmla="*/ 0 w 8428382"/>
              <a:gd name="connsiteY0" fmla="*/ 506896 h 506896"/>
              <a:gd name="connsiteX1" fmla="*/ 1669774 w 8428382"/>
              <a:gd name="connsiteY1" fmla="*/ 506896 h 506896"/>
              <a:gd name="connsiteX2" fmla="*/ 2136913 w 8428382"/>
              <a:gd name="connsiteY2" fmla="*/ 0 h 506896"/>
              <a:gd name="connsiteX3" fmla="*/ 8428382 w 8428382"/>
              <a:gd name="connsiteY3" fmla="*/ 0 h 506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28382" h="506896">
                <a:moveTo>
                  <a:pt x="0" y="506896"/>
                </a:moveTo>
                <a:lnTo>
                  <a:pt x="1669774" y="506896"/>
                </a:lnTo>
                <a:lnTo>
                  <a:pt x="2136913" y="0"/>
                </a:lnTo>
                <a:lnTo>
                  <a:pt x="8428382" y="0"/>
                </a:lnTo>
              </a:path>
            </a:pathLst>
          </a:custGeom>
          <a:noFill/>
          <a:ln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任意多边形: 形状 13"/>
          <p:cNvSpPr/>
          <p:nvPr>
            <p:custDataLst>
              <p:tags r:id="rId14"/>
            </p:custDataLst>
          </p:nvPr>
        </p:nvSpPr>
        <p:spPr>
          <a:xfrm>
            <a:off x="2239700" y="2578391"/>
            <a:ext cx="296765" cy="296207"/>
          </a:xfrm>
          <a:custGeom>
            <a:avLst/>
            <a:gdLst>
              <a:gd name="connsiteX0" fmla="*/ 220966 w 382793"/>
              <a:gd name="connsiteY0" fmla="*/ 216740 h 382073"/>
              <a:gd name="connsiteX1" fmla="*/ 334349 w 382793"/>
              <a:gd name="connsiteY1" fmla="*/ 216740 h 382073"/>
              <a:gd name="connsiteX2" fmla="*/ 360952 w 382793"/>
              <a:gd name="connsiteY2" fmla="*/ 243143 h 382073"/>
              <a:gd name="connsiteX3" fmla="*/ 360952 w 382793"/>
              <a:gd name="connsiteY3" fmla="*/ 355671 h 382073"/>
              <a:gd name="connsiteX4" fmla="*/ 334349 w 382793"/>
              <a:gd name="connsiteY4" fmla="*/ 382073 h 382073"/>
              <a:gd name="connsiteX5" fmla="*/ 220966 w 382793"/>
              <a:gd name="connsiteY5" fmla="*/ 382073 h 382073"/>
              <a:gd name="connsiteX6" fmla="*/ 194363 w 382793"/>
              <a:gd name="connsiteY6" fmla="*/ 355671 h 382073"/>
              <a:gd name="connsiteX7" fmla="*/ 194363 w 382793"/>
              <a:gd name="connsiteY7" fmla="*/ 243143 h 382073"/>
              <a:gd name="connsiteX8" fmla="*/ 220966 w 382793"/>
              <a:gd name="connsiteY8" fmla="*/ 216740 h 382073"/>
              <a:gd name="connsiteX9" fmla="*/ 26603 w 382793"/>
              <a:gd name="connsiteY9" fmla="*/ 216740 h 382073"/>
              <a:gd name="connsiteX10" fmla="*/ 139985 w 382793"/>
              <a:gd name="connsiteY10" fmla="*/ 216740 h 382073"/>
              <a:gd name="connsiteX11" fmla="*/ 166588 w 382793"/>
              <a:gd name="connsiteY11" fmla="*/ 243143 h 382073"/>
              <a:gd name="connsiteX12" fmla="*/ 166588 w 382793"/>
              <a:gd name="connsiteY12" fmla="*/ 355671 h 382073"/>
              <a:gd name="connsiteX13" fmla="*/ 139985 w 382793"/>
              <a:gd name="connsiteY13" fmla="*/ 382073 h 382073"/>
              <a:gd name="connsiteX14" fmla="*/ 26603 w 382793"/>
              <a:gd name="connsiteY14" fmla="*/ 382073 h 382073"/>
              <a:gd name="connsiteX15" fmla="*/ 0 w 382793"/>
              <a:gd name="connsiteY15" fmla="*/ 355671 h 382073"/>
              <a:gd name="connsiteX16" fmla="*/ 0 w 382793"/>
              <a:gd name="connsiteY16" fmla="*/ 243143 h 382073"/>
              <a:gd name="connsiteX17" fmla="*/ 26603 w 382793"/>
              <a:gd name="connsiteY17" fmla="*/ 216740 h 382073"/>
              <a:gd name="connsiteX18" fmla="*/ 280935 w 382793"/>
              <a:gd name="connsiteY18" fmla="*/ 63730 h 382073"/>
              <a:gd name="connsiteX19" fmla="*/ 243319 w 382793"/>
              <a:gd name="connsiteY19" fmla="*/ 101063 h 382073"/>
              <a:gd name="connsiteX20" fmla="*/ 280935 w 382793"/>
              <a:gd name="connsiteY20" fmla="*/ 138396 h 382073"/>
              <a:gd name="connsiteX21" fmla="*/ 318553 w 382793"/>
              <a:gd name="connsiteY21" fmla="*/ 101063 h 382073"/>
              <a:gd name="connsiteX22" fmla="*/ 26603 w 382793"/>
              <a:gd name="connsiteY22" fmla="*/ 23843 h 382073"/>
              <a:gd name="connsiteX23" fmla="*/ 139985 w 382793"/>
              <a:gd name="connsiteY23" fmla="*/ 23843 h 382073"/>
              <a:gd name="connsiteX24" fmla="*/ 166588 w 382793"/>
              <a:gd name="connsiteY24" fmla="*/ 50246 h 382073"/>
              <a:gd name="connsiteX25" fmla="*/ 166588 w 382793"/>
              <a:gd name="connsiteY25" fmla="*/ 162774 h 382073"/>
              <a:gd name="connsiteX26" fmla="*/ 139985 w 382793"/>
              <a:gd name="connsiteY26" fmla="*/ 189176 h 382073"/>
              <a:gd name="connsiteX27" fmla="*/ 26603 w 382793"/>
              <a:gd name="connsiteY27" fmla="*/ 189176 h 382073"/>
              <a:gd name="connsiteX28" fmla="*/ 0 w 382793"/>
              <a:gd name="connsiteY28" fmla="*/ 162774 h 382073"/>
              <a:gd name="connsiteX29" fmla="*/ 0 w 382793"/>
              <a:gd name="connsiteY29" fmla="*/ 50246 h 382073"/>
              <a:gd name="connsiteX30" fmla="*/ 26603 w 382793"/>
              <a:gd name="connsiteY30" fmla="*/ 23843 h 382073"/>
              <a:gd name="connsiteX31" fmla="*/ 280910 w 382793"/>
              <a:gd name="connsiteY31" fmla="*/ 0 h 382073"/>
              <a:gd name="connsiteX32" fmla="*/ 299718 w 382793"/>
              <a:gd name="connsiteY32" fmla="*/ 7730 h 382073"/>
              <a:gd name="connsiteX33" fmla="*/ 299744 w 382793"/>
              <a:gd name="connsiteY33" fmla="*/ 7730 h 382073"/>
              <a:gd name="connsiteX34" fmla="*/ 375005 w 382793"/>
              <a:gd name="connsiteY34" fmla="*/ 82396 h 382073"/>
              <a:gd name="connsiteX35" fmla="*/ 375005 w 382793"/>
              <a:gd name="connsiteY35" fmla="*/ 119729 h 382073"/>
              <a:gd name="connsiteX36" fmla="*/ 299744 w 382793"/>
              <a:gd name="connsiteY36" fmla="*/ 194422 h 382073"/>
              <a:gd name="connsiteX37" fmla="*/ 262127 w 382793"/>
              <a:gd name="connsiteY37" fmla="*/ 194422 h 382073"/>
              <a:gd name="connsiteX38" fmla="*/ 186893 w 382793"/>
              <a:gd name="connsiteY38" fmla="*/ 119729 h 382073"/>
              <a:gd name="connsiteX39" fmla="*/ 186893 w 382793"/>
              <a:gd name="connsiteY39" fmla="*/ 82396 h 382073"/>
              <a:gd name="connsiteX40" fmla="*/ 262101 w 382793"/>
              <a:gd name="connsiteY40" fmla="*/ 7730 h 382073"/>
              <a:gd name="connsiteX41" fmla="*/ 280910 w 382793"/>
              <a:gd name="connsiteY41" fmla="*/ 0 h 382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382793" h="382073">
                <a:moveTo>
                  <a:pt x="220966" y="216740"/>
                </a:moveTo>
                <a:lnTo>
                  <a:pt x="334349" y="216740"/>
                </a:lnTo>
                <a:cubicBezTo>
                  <a:pt x="349042" y="216740"/>
                  <a:pt x="360952" y="228561"/>
                  <a:pt x="360952" y="243143"/>
                </a:cubicBezTo>
                <a:lnTo>
                  <a:pt x="360952" y="355671"/>
                </a:lnTo>
                <a:cubicBezTo>
                  <a:pt x="360952" y="370253"/>
                  <a:pt x="349042" y="382073"/>
                  <a:pt x="334349" y="382073"/>
                </a:cubicBezTo>
                <a:lnTo>
                  <a:pt x="220966" y="382073"/>
                </a:lnTo>
                <a:cubicBezTo>
                  <a:pt x="206274" y="382073"/>
                  <a:pt x="194363" y="370253"/>
                  <a:pt x="194363" y="355671"/>
                </a:cubicBezTo>
                <a:lnTo>
                  <a:pt x="194363" y="243143"/>
                </a:lnTo>
                <a:cubicBezTo>
                  <a:pt x="194363" y="228561"/>
                  <a:pt x="206274" y="216740"/>
                  <a:pt x="220966" y="216740"/>
                </a:cubicBezTo>
                <a:close/>
                <a:moveTo>
                  <a:pt x="26603" y="216740"/>
                </a:moveTo>
                <a:lnTo>
                  <a:pt x="139985" y="216740"/>
                </a:lnTo>
                <a:cubicBezTo>
                  <a:pt x="154678" y="216740"/>
                  <a:pt x="166588" y="228561"/>
                  <a:pt x="166588" y="243143"/>
                </a:cubicBezTo>
                <a:lnTo>
                  <a:pt x="166588" y="355671"/>
                </a:lnTo>
                <a:cubicBezTo>
                  <a:pt x="166588" y="370253"/>
                  <a:pt x="154678" y="382073"/>
                  <a:pt x="139985" y="382073"/>
                </a:cubicBezTo>
                <a:lnTo>
                  <a:pt x="26603" y="382073"/>
                </a:lnTo>
                <a:cubicBezTo>
                  <a:pt x="11910" y="382073"/>
                  <a:pt x="0" y="370253"/>
                  <a:pt x="0" y="355671"/>
                </a:cubicBezTo>
                <a:lnTo>
                  <a:pt x="0" y="243143"/>
                </a:lnTo>
                <a:cubicBezTo>
                  <a:pt x="0" y="228561"/>
                  <a:pt x="11910" y="216740"/>
                  <a:pt x="26603" y="216740"/>
                </a:cubicBezTo>
                <a:close/>
                <a:moveTo>
                  <a:pt x="280935" y="63730"/>
                </a:moveTo>
                <a:lnTo>
                  <a:pt x="243319" y="101063"/>
                </a:lnTo>
                <a:lnTo>
                  <a:pt x="280935" y="138396"/>
                </a:lnTo>
                <a:lnTo>
                  <a:pt x="318553" y="101063"/>
                </a:lnTo>
                <a:close/>
                <a:moveTo>
                  <a:pt x="26603" y="23843"/>
                </a:moveTo>
                <a:lnTo>
                  <a:pt x="139985" y="23843"/>
                </a:lnTo>
                <a:cubicBezTo>
                  <a:pt x="154678" y="23843"/>
                  <a:pt x="166588" y="35664"/>
                  <a:pt x="166588" y="50246"/>
                </a:cubicBezTo>
                <a:lnTo>
                  <a:pt x="166588" y="162774"/>
                </a:lnTo>
                <a:cubicBezTo>
                  <a:pt x="166588" y="177355"/>
                  <a:pt x="154678" y="189176"/>
                  <a:pt x="139985" y="189176"/>
                </a:cubicBezTo>
                <a:lnTo>
                  <a:pt x="26603" y="189176"/>
                </a:lnTo>
                <a:cubicBezTo>
                  <a:pt x="11910" y="189176"/>
                  <a:pt x="0" y="177355"/>
                  <a:pt x="0" y="162774"/>
                </a:cubicBezTo>
                <a:lnTo>
                  <a:pt x="0" y="50246"/>
                </a:lnTo>
                <a:cubicBezTo>
                  <a:pt x="0" y="35664"/>
                  <a:pt x="11910" y="23843"/>
                  <a:pt x="26603" y="23843"/>
                </a:cubicBezTo>
                <a:close/>
                <a:moveTo>
                  <a:pt x="280910" y="0"/>
                </a:moveTo>
                <a:cubicBezTo>
                  <a:pt x="287717" y="0"/>
                  <a:pt x="294524" y="2576"/>
                  <a:pt x="299718" y="7730"/>
                </a:cubicBezTo>
                <a:lnTo>
                  <a:pt x="299744" y="7730"/>
                </a:lnTo>
                <a:lnTo>
                  <a:pt x="375005" y="82396"/>
                </a:lnTo>
                <a:cubicBezTo>
                  <a:pt x="385390" y="92706"/>
                  <a:pt x="385390" y="109419"/>
                  <a:pt x="375005" y="119729"/>
                </a:cubicBezTo>
                <a:lnTo>
                  <a:pt x="299744" y="194422"/>
                </a:lnTo>
                <a:cubicBezTo>
                  <a:pt x="289355" y="204730"/>
                  <a:pt x="272516" y="204730"/>
                  <a:pt x="262127" y="194422"/>
                </a:cubicBezTo>
                <a:lnTo>
                  <a:pt x="186893" y="119729"/>
                </a:lnTo>
                <a:cubicBezTo>
                  <a:pt x="176508" y="109419"/>
                  <a:pt x="176508" y="92706"/>
                  <a:pt x="186893" y="82396"/>
                </a:cubicBezTo>
                <a:lnTo>
                  <a:pt x="262101" y="7730"/>
                </a:lnTo>
                <a:cubicBezTo>
                  <a:pt x="267296" y="2576"/>
                  <a:pt x="274103" y="0"/>
                  <a:pt x="280910" y="0"/>
                </a:cubicBezTo>
                <a:close/>
              </a:path>
            </a:pathLst>
          </a:custGeom>
          <a:solidFill>
            <a:srgbClr val="FFFFFF"/>
          </a:solidFill>
          <a:ln w="13608" cap="flat">
            <a:noFill/>
            <a:prstDash val="solid"/>
            <a:miter/>
          </a:ln>
        </p:spPr>
        <p:txBody>
          <a:bodyPr rtlCol="0" anchor="ctr"/>
          <a:p>
            <a:endParaRPr lang="zh-CN" altLang="en-US"/>
          </a:p>
        </p:txBody>
      </p:sp>
      <p:sp>
        <p:nvSpPr>
          <p:cNvPr id="20" name="图片 15" descr="343439383331313b343532303033313bd3a6d3c3c9ccb3c7"/>
          <p:cNvSpPr/>
          <p:nvPr>
            <p:custDataLst>
              <p:tags r:id="rId15"/>
            </p:custDataLst>
          </p:nvPr>
        </p:nvSpPr>
        <p:spPr>
          <a:xfrm>
            <a:off x="2145180" y="4071019"/>
            <a:ext cx="297038" cy="320511"/>
          </a:xfrm>
          <a:custGeom>
            <a:avLst/>
            <a:gdLst>
              <a:gd name="connsiteX0" fmla="*/ 311421 w 383145"/>
              <a:gd name="connsiteY0" fmla="*/ 413537 h 413423"/>
              <a:gd name="connsiteX1" fmla="*/ 71955 w 383145"/>
              <a:gd name="connsiteY1" fmla="*/ 413537 h 413423"/>
              <a:gd name="connsiteX2" fmla="*/ 115 w 383145"/>
              <a:gd name="connsiteY2" fmla="*/ 344633 h 413423"/>
              <a:gd name="connsiteX3" fmla="*/ 115 w 383145"/>
              <a:gd name="connsiteY3" fmla="*/ 69018 h 413423"/>
              <a:gd name="connsiteX4" fmla="*/ 71955 w 383145"/>
              <a:gd name="connsiteY4" fmla="*/ 114 h 413423"/>
              <a:gd name="connsiteX5" fmla="*/ 311421 w 383145"/>
              <a:gd name="connsiteY5" fmla="*/ 114 h 413423"/>
              <a:gd name="connsiteX6" fmla="*/ 383260 w 383145"/>
              <a:gd name="connsiteY6" fmla="*/ 69018 h 413423"/>
              <a:gd name="connsiteX7" fmla="*/ 383260 w 383145"/>
              <a:gd name="connsiteY7" fmla="*/ 344633 h 413423"/>
              <a:gd name="connsiteX8" fmla="*/ 311421 w 383145"/>
              <a:gd name="connsiteY8" fmla="*/ 413537 h 413423"/>
              <a:gd name="connsiteX9" fmla="*/ 191687 w 383145"/>
              <a:gd name="connsiteY9" fmla="*/ 190420 h 413423"/>
              <a:gd name="connsiteX10" fmla="*/ 287473 w 383145"/>
              <a:gd name="connsiteY10" fmla="*/ 95267 h 413423"/>
              <a:gd name="connsiteX11" fmla="*/ 263527 w 383145"/>
              <a:gd name="connsiteY11" fmla="*/ 71479 h 413423"/>
              <a:gd name="connsiteX12" fmla="*/ 239581 w 383145"/>
              <a:gd name="connsiteY12" fmla="*/ 95267 h 413423"/>
              <a:gd name="connsiteX13" fmla="*/ 191687 w 383145"/>
              <a:gd name="connsiteY13" fmla="*/ 142843 h 413423"/>
              <a:gd name="connsiteX14" fmla="*/ 143794 w 383145"/>
              <a:gd name="connsiteY14" fmla="*/ 95267 h 413423"/>
              <a:gd name="connsiteX15" fmla="*/ 119848 w 383145"/>
              <a:gd name="connsiteY15" fmla="*/ 71479 h 413423"/>
              <a:gd name="connsiteX16" fmla="*/ 95901 w 383145"/>
              <a:gd name="connsiteY16" fmla="*/ 95267 h 413423"/>
              <a:gd name="connsiteX17" fmla="*/ 191687 w 383145"/>
              <a:gd name="connsiteY17" fmla="*/ 190420 h 413423"/>
              <a:gd name="connsiteX18" fmla="*/ 239581 w 383145"/>
              <a:gd name="connsiteY18" fmla="*/ 333150 h 413423"/>
              <a:gd name="connsiteX19" fmla="*/ 263527 w 383145"/>
              <a:gd name="connsiteY19" fmla="*/ 309360 h 413423"/>
              <a:gd name="connsiteX20" fmla="*/ 239581 w 383145"/>
              <a:gd name="connsiteY20" fmla="*/ 285572 h 413423"/>
              <a:gd name="connsiteX21" fmla="*/ 143794 w 383145"/>
              <a:gd name="connsiteY21" fmla="*/ 285572 h 413423"/>
              <a:gd name="connsiteX22" fmla="*/ 119848 w 383145"/>
              <a:gd name="connsiteY22" fmla="*/ 309360 h 413423"/>
              <a:gd name="connsiteX23" fmla="*/ 143794 w 383145"/>
              <a:gd name="connsiteY23" fmla="*/ 333150 h 413423"/>
              <a:gd name="connsiteX24" fmla="*/ 239581 w 383145"/>
              <a:gd name="connsiteY24" fmla="*/ 333150 h 413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383145" h="413423">
                <a:moveTo>
                  <a:pt x="311421" y="413537"/>
                </a:moveTo>
                <a:lnTo>
                  <a:pt x="71955" y="413537"/>
                </a:lnTo>
                <a:cubicBezTo>
                  <a:pt x="31245" y="413537"/>
                  <a:pt x="115" y="383679"/>
                  <a:pt x="115" y="344633"/>
                </a:cubicBezTo>
                <a:lnTo>
                  <a:pt x="115" y="69018"/>
                </a:lnTo>
                <a:cubicBezTo>
                  <a:pt x="115" y="29972"/>
                  <a:pt x="31245" y="114"/>
                  <a:pt x="71955" y="114"/>
                </a:cubicBezTo>
                <a:lnTo>
                  <a:pt x="311421" y="114"/>
                </a:lnTo>
                <a:cubicBezTo>
                  <a:pt x="352129" y="114"/>
                  <a:pt x="383260" y="29972"/>
                  <a:pt x="383260" y="69018"/>
                </a:cubicBezTo>
                <a:lnTo>
                  <a:pt x="383260" y="344633"/>
                </a:lnTo>
                <a:cubicBezTo>
                  <a:pt x="383260" y="383679"/>
                  <a:pt x="352129" y="413537"/>
                  <a:pt x="311421" y="413537"/>
                </a:cubicBezTo>
                <a:moveTo>
                  <a:pt x="191687" y="190420"/>
                </a:moveTo>
                <a:cubicBezTo>
                  <a:pt x="244369" y="190420"/>
                  <a:pt x="287473" y="147601"/>
                  <a:pt x="287473" y="95267"/>
                </a:cubicBezTo>
                <a:cubicBezTo>
                  <a:pt x="287473" y="80994"/>
                  <a:pt x="277895" y="71479"/>
                  <a:pt x="263527" y="71479"/>
                </a:cubicBezTo>
                <a:cubicBezTo>
                  <a:pt x="249159" y="71479"/>
                  <a:pt x="239581" y="80994"/>
                  <a:pt x="239581" y="95267"/>
                </a:cubicBezTo>
                <a:cubicBezTo>
                  <a:pt x="239581" y="121434"/>
                  <a:pt x="218028" y="142843"/>
                  <a:pt x="191687" y="142843"/>
                </a:cubicBezTo>
                <a:cubicBezTo>
                  <a:pt x="165346" y="142843"/>
                  <a:pt x="143794" y="121434"/>
                  <a:pt x="143794" y="95267"/>
                </a:cubicBezTo>
                <a:cubicBezTo>
                  <a:pt x="143794" y="80994"/>
                  <a:pt x="134216" y="71479"/>
                  <a:pt x="119848" y="71479"/>
                </a:cubicBezTo>
                <a:cubicBezTo>
                  <a:pt x="105480" y="71479"/>
                  <a:pt x="95901" y="80994"/>
                  <a:pt x="95901" y="95267"/>
                </a:cubicBezTo>
                <a:cubicBezTo>
                  <a:pt x="95901" y="147601"/>
                  <a:pt x="139005" y="190420"/>
                  <a:pt x="191687" y="190420"/>
                </a:cubicBezTo>
                <a:moveTo>
                  <a:pt x="239581" y="333150"/>
                </a:moveTo>
                <a:cubicBezTo>
                  <a:pt x="253949" y="333150"/>
                  <a:pt x="263527" y="323634"/>
                  <a:pt x="263527" y="309360"/>
                </a:cubicBezTo>
                <a:cubicBezTo>
                  <a:pt x="263527" y="295088"/>
                  <a:pt x="253949" y="285572"/>
                  <a:pt x="239581" y="285572"/>
                </a:cubicBezTo>
                <a:lnTo>
                  <a:pt x="143794" y="285572"/>
                </a:lnTo>
                <a:cubicBezTo>
                  <a:pt x="129426" y="285572"/>
                  <a:pt x="119848" y="295088"/>
                  <a:pt x="119848" y="309360"/>
                </a:cubicBezTo>
                <a:cubicBezTo>
                  <a:pt x="119848" y="323634"/>
                  <a:pt x="129426" y="333150"/>
                  <a:pt x="143794" y="333150"/>
                </a:cubicBezTo>
                <a:lnTo>
                  <a:pt x="239581" y="333150"/>
                </a:lnTo>
              </a:path>
            </a:pathLst>
          </a:custGeom>
          <a:solidFill>
            <a:srgbClr val="FFFFFF"/>
          </a:solidFill>
          <a:ln w="14629" cap="flat">
            <a:noFill/>
            <a:prstDash val="solid"/>
            <a:miter/>
          </a:ln>
        </p:spPr>
        <p:txBody>
          <a:bodyPr rtlCol="0" anchor="ctr"/>
          <a:p>
            <a:endParaRPr lang="zh-CN" altLang="en-US"/>
          </a:p>
        </p:txBody>
      </p:sp>
      <p:sp>
        <p:nvSpPr>
          <p:cNvPr id="25" name="文本框 24"/>
          <p:cNvSpPr txBox="1"/>
          <p:nvPr>
            <p:custDataLst>
              <p:tags r:id="rId16"/>
            </p:custDataLst>
          </p:nvPr>
        </p:nvSpPr>
        <p:spPr>
          <a:xfrm>
            <a:off x="881468" y="3037518"/>
            <a:ext cx="893372" cy="95313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sz="28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痛点</a:t>
            </a:r>
            <a:endParaRPr lang="zh-CN" altLang="en-US" sz="2800" b="1" dirty="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9011920" y="1393825"/>
            <a:ext cx="2117725" cy="2112010"/>
          </a:xfrm>
          <a:prstGeom prst="rect">
            <a:avLst/>
          </a:prstGeom>
          <a:effectLst>
            <a:softEdge rad="101600"/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3509010" y="144145"/>
            <a:ext cx="2325370" cy="560070"/>
          </a:xfrm>
          <a:prstGeom prst="rect">
            <a:avLst/>
          </a:prstGeom>
          <a:noFill/>
        </p:spPr>
        <p:txBody>
          <a:bodyPr wrap="none" rtlCol="0">
            <a:noAutofit/>
          </a:bodyPr>
          <a:p>
            <a:pPr algn="l">
              <a:lnSpc>
                <a:spcPct val="150000"/>
              </a:lnSpc>
            </a:pPr>
            <a:r>
              <a:rPr lang="en-US" altLang="zh-CN" sz="24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1.2 </a:t>
            </a:r>
            <a:r>
              <a:rPr lang="zh-CN" altLang="en-US" sz="24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作品</a:t>
            </a:r>
            <a:r>
              <a:rPr lang="zh-CN" altLang="en-US" sz="24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概述</a:t>
            </a:r>
            <a:endParaRPr lang="zh-CN" altLang="en-US" sz="24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08635" y="4099560"/>
            <a:ext cx="11510645" cy="25533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 algn="l">
              <a:buClrTx/>
              <a:buSzTx/>
              <a:buFont typeface="Wingdings" panose="05000000000000000000" charset="0"/>
              <a:buChar char="ü"/>
            </a:pPr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整个作品由基于OpenHarmony的智慧药箱APP</a:t>
            </a:r>
            <a:r>
              <a:rPr lang="en-US" alt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,</a:t>
            </a:r>
            <a:r>
              <a: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智慧药箱</a:t>
            </a:r>
            <a:r>
              <a:rPr lang="en-US" alt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PC</a:t>
            </a:r>
            <a:r>
              <a: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平台</a:t>
            </a:r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和基于ESP32开发的</a:t>
            </a:r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智慧药箱组成。</a:t>
            </a:r>
            <a:endParaRPr lang="zh-CN" sz="20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marL="285750" indent="-285750" algn="l">
              <a:buClrTx/>
              <a:buSzTx/>
              <a:buFont typeface="Wingdings" panose="05000000000000000000" charset="0"/>
              <a:buChar char="ü"/>
            </a:pPr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用户购买药箱后可以通过硬件人脸识别直接注册用用户，然后即可在手机</a:t>
            </a:r>
            <a:r>
              <a:rPr lang="en-US" alt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APP</a:t>
            </a:r>
            <a:r>
              <a: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登录用户，同时还可以在</a:t>
            </a:r>
            <a:r>
              <a:rPr lang="en-US" alt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PC</a:t>
            </a:r>
            <a:r>
              <a: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平台登录药箱账号，来查看管理该药箱下的各类用户的相关信息</a:t>
            </a:r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；</a:t>
            </a:r>
            <a:endParaRPr lang="zh-CN" sz="20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marL="285750" indent="-285750" algn="l">
              <a:buClrTx/>
              <a:buSzTx/>
              <a:buFont typeface="Wingdings" panose="05000000000000000000" charset="0"/>
              <a:buChar char="ü"/>
            </a:pPr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用户打开药箱服药时，会先扫描人脸，然后扫描药品，系统就自动为对应用药人员记录下这用药情况。用户可以用户通过</a:t>
            </a:r>
            <a:r>
              <a:rPr lang="en-US" alt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APP</a:t>
            </a:r>
            <a:r>
              <a: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查看用药记录，设置用药计划用药提醒，也可以由家庭管理员在</a:t>
            </a:r>
            <a:r>
              <a:rPr lang="en-US" alt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PC</a:t>
            </a:r>
            <a:r>
              <a: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端平台查看其整体使用情况；</a:t>
            </a:r>
            <a:endParaRPr lang="zh-CN" sz="20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marL="285750" indent="-285750" algn="l">
              <a:buClrTx/>
              <a:buSzTx/>
              <a:buFont typeface="Wingdings" panose="05000000000000000000" charset="0"/>
              <a:buChar char="ü"/>
            </a:pPr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通过查看每次吃药的记录和每天的服药计划，患者和监护人可以很轻松的</a:t>
            </a:r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了解每天服药的具体情况，很大程度上满足了每天需要大量服药的患者的</a:t>
            </a:r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需求。</a:t>
            </a:r>
            <a:endParaRPr lang="zh-CN" sz="20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283845" y="1060450"/>
            <a:ext cx="11782425" cy="2717800"/>
            <a:chOff x="1266" y="1499"/>
            <a:chExt cx="23136" cy="5177"/>
          </a:xfrm>
        </p:grpSpPr>
        <p:sp>
          <p:nvSpPr>
            <p:cNvPr id="9" name="文本框 8"/>
            <p:cNvSpPr txBox="1"/>
            <p:nvPr/>
          </p:nvSpPr>
          <p:spPr>
            <a:xfrm>
              <a:off x="3019" y="6012"/>
              <a:ext cx="7328" cy="6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zh-CN" sz="1600">
                  <a:solidFill>
                    <a:schemeClr val="bg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</a:rPr>
                <a:t>药箱效果图</a:t>
              </a:r>
              <a:endParaRPr lang="zh-CN" sz="16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pic>
          <p:nvPicPr>
            <p:cNvPr id="12" name="图片 11" descr="171340751851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66" y="1499"/>
              <a:ext cx="7328" cy="4122"/>
            </a:xfrm>
            <a:prstGeom prst="rect">
              <a:avLst/>
            </a:prstGeom>
          </p:spPr>
        </p:pic>
        <p:sp>
          <p:nvSpPr>
            <p:cNvPr id="5" name="文本框 4"/>
            <p:cNvSpPr txBox="1"/>
            <p:nvPr/>
          </p:nvSpPr>
          <p:spPr>
            <a:xfrm>
              <a:off x="10790" y="6034"/>
              <a:ext cx="7328" cy="6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1600">
                  <a:solidFill>
                    <a:schemeClr val="bg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</a:rPr>
                <a:t>APP</a:t>
              </a:r>
              <a:r>
                <a:rPr lang="zh-CN" sz="1600">
                  <a:solidFill>
                    <a:schemeClr val="bg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</a:rPr>
                <a:t>效果图</a:t>
              </a:r>
              <a:endParaRPr lang="zh-CN" sz="16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7074" y="6034"/>
              <a:ext cx="7328" cy="6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algn="ctr"/>
              <a:r>
                <a:rPr lang="en-US" altLang="zh-CN" sz="1600">
                  <a:solidFill>
                    <a:schemeClr val="bg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</a:rPr>
                <a:t>PC</a:t>
              </a:r>
              <a:r>
                <a:rPr lang="zh-CN" altLang="en-US" sz="1600">
                  <a:solidFill>
                    <a:schemeClr val="bg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</a:rPr>
                <a:t>平台</a:t>
              </a:r>
              <a:r>
                <a:rPr lang="zh-CN" sz="1600">
                  <a:solidFill>
                    <a:schemeClr val="bg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</a:rPr>
                <a:t>效果图</a:t>
              </a:r>
              <a:endParaRPr lang="zh-CN" sz="16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20735" y="1179830"/>
            <a:ext cx="3598545" cy="2143760"/>
          </a:xfrm>
          <a:prstGeom prst="rect">
            <a:avLst/>
          </a:prstGeom>
        </p:spPr>
      </p:pic>
      <p:pic>
        <p:nvPicPr>
          <p:cNvPr id="7" name="图片 6" descr="Screenshot 2024-04-07 21560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4610" y="693420"/>
            <a:ext cx="1319530" cy="274764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/>
          <a:srcRect l="4458" t="613" r="30549" b="1479"/>
          <a:stretch>
            <a:fillRect/>
          </a:stretch>
        </p:blipFill>
        <p:spPr>
          <a:xfrm>
            <a:off x="4104005" y="1042670"/>
            <a:ext cx="1794510" cy="218186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3841115" y="151130"/>
            <a:ext cx="2325370" cy="560070"/>
          </a:xfrm>
          <a:prstGeom prst="rect">
            <a:avLst/>
          </a:prstGeom>
          <a:noFill/>
        </p:spPr>
        <p:txBody>
          <a:bodyPr wrap="none" rtlCol="0">
            <a:noAutofit/>
          </a:bodyPr>
          <a:p>
            <a:pPr algn="l">
              <a:lnSpc>
                <a:spcPct val="150000"/>
              </a:lnSpc>
            </a:pPr>
            <a:r>
              <a:rPr lang="en-US" altLang="zh-CN" sz="24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2 </a:t>
            </a:r>
            <a:r>
              <a:rPr lang="zh-CN" altLang="en-US" sz="24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药箱</a:t>
            </a:r>
            <a:r>
              <a:rPr lang="en-US" altLang="zh-CN" sz="24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APP</a:t>
            </a:r>
            <a:r>
              <a:rPr lang="zh-CN" altLang="en-US" sz="2400" b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的功能</a:t>
            </a:r>
            <a:endParaRPr lang="zh-CN" altLang="en-US" sz="24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56" name="矩形 55"/>
          <p:cNvSpPr/>
          <p:nvPr>
            <p:custDataLst>
              <p:tags r:id="rId3"/>
            </p:custDataLst>
          </p:nvPr>
        </p:nvSpPr>
        <p:spPr>
          <a:xfrm>
            <a:off x="9176385" y="1664970"/>
            <a:ext cx="2692400" cy="4037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AI</a:t>
            </a:r>
            <a:r>
              <a:rPr lang="zh-CN" altLang="en-US" sz="2400" b="1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功能</a:t>
            </a:r>
            <a:endParaRPr lang="zh-CN" sz="2000">
              <a:solidFill>
                <a:schemeClr val="accent4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1.</a:t>
            </a:r>
            <a:r>
              <a:rPr lang="zh-CN" altLang="en-US"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药品识</a:t>
            </a:r>
            <a:r>
              <a:rPr lang="zh-CN" altLang="en-US" sz="1400">
                <a:solidFill>
                  <a:schemeClr val="accent4"/>
                </a:solidFill>
                <a:effectLst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别</a:t>
            </a:r>
            <a:r>
              <a:rPr lang="en-US" altLang="zh-CN" sz="1400">
                <a:solidFill>
                  <a:schemeClr val="accent4"/>
                </a:solidFill>
                <a:effectLst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:</a:t>
            </a:r>
            <a:r>
              <a:rPr 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通过硬件传输图片，调用阿里云API，实现药品识别</a:t>
            </a:r>
            <a:endParaRPr lang="zh-CN" altLang="en-US" sz="1400">
              <a:solidFill>
                <a:schemeClr val="accent4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2.</a:t>
            </a:r>
            <a:r>
              <a:rPr lang="zh-CN" altLang="en-US"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人脸识别：</a:t>
            </a:r>
            <a:r>
              <a:rPr 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可以录入人脸，在用药时自动检测人脸并别，并记录在当前用药人用药记录下</a:t>
            </a:r>
            <a:endParaRPr lang="zh-CN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3.</a:t>
            </a:r>
            <a:r>
              <a:rPr lang="zh-CN" altLang="en-US"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语音控制：</a:t>
            </a:r>
            <a:r>
              <a:rPr 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实现语音控制硬件药箱，通过说话来记录药品使用</a:t>
            </a:r>
            <a:endParaRPr lang="zh-CN" altLang="en-US" sz="1400">
              <a:solidFill>
                <a:schemeClr val="accent4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4.</a:t>
            </a:r>
            <a:r>
              <a:rPr lang="zh-CN" altLang="en-US"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用户邮件生成：</a:t>
            </a:r>
            <a:r>
              <a:rPr 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根据用户制定的用药计划完成程度，自动汇报，并生成对应的总结邮件发送给用户，以及其关联的联系人的邮箱</a:t>
            </a:r>
            <a:endParaRPr lang="zh-CN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5.AI</a:t>
            </a:r>
            <a:r>
              <a:rPr lang="zh-CN" altLang="en-US"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助手：</a:t>
            </a:r>
            <a:r>
              <a:rPr 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信息总结，反馈给用户</a:t>
            </a:r>
            <a:endParaRPr lang="zh-CN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  <p:sp>
        <p:nvSpPr>
          <p:cNvPr id="57" name="矩形 56"/>
          <p:cNvSpPr/>
          <p:nvPr>
            <p:custDataLst>
              <p:tags r:id="rId4"/>
            </p:custDataLst>
          </p:nvPr>
        </p:nvSpPr>
        <p:spPr>
          <a:xfrm>
            <a:off x="7147560" y="1613535"/>
            <a:ext cx="1755140" cy="457771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PC</a:t>
            </a:r>
            <a:r>
              <a:rPr lang="zh-CN" altLang="en-US" sz="2400" b="1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管理平台</a:t>
            </a:r>
            <a:endParaRPr lang="zh-CN" altLang="en-US" sz="2400" dirty="0">
              <a:solidFill>
                <a:schemeClr val="accent4"/>
              </a:solidFill>
              <a:latin typeface="+mn-ea"/>
              <a:cs typeface="+mn-ea"/>
              <a:sym typeface="+mn-ea"/>
            </a:endParaRPr>
          </a:p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1.</a:t>
            </a:r>
            <a:r>
              <a:rPr lang="zh-CN" altLang="en-US" sz="1400">
                <a:solidFill>
                  <a:schemeClr val="accent4"/>
                </a:solidFill>
                <a:effectLst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人员管</a:t>
            </a:r>
            <a:r>
              <a:rPr lang="zh-CN" altLang="en-US"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理：</a:t>
            </a:r>
            <a:r>
              <a:rPr 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家庭人员可以登录账号，查看使用药箱人员的用药计划，用药情况，用药通知等</a:t>
            </a:r>
            <a:endParaRPr lang="zh-CN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2.</a:t>
            </a:r>
            <a:r>
              <a:rPr lang="zh-CN"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数据面板：</a:t>
            </a:r>
            <a:r>
              <a:rPr 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系统管理员，可以通过独立的面板系统收录药品，各类系统邮件分发，以及药箱管理等</a:t>
            </a:r>
            <a:endParaRPr lang="zh-CN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endParaRPr lang="zh-CN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  <p:sp>
        <p:nvSpPr>
          <p:cNvPr id="59" name="矩形 58"/>
          <p:cNvSpPr/>
          <p:nvPr>
            <p:custDataLst>
              <p:tags r:id="rId5"/>
            </p:custDataLst>
          </p:nvPr>
        </p:nvSpPr>
        <p:spPr>
          <a:xfrm>
            <a:off x="2801620" y="1613535"/>
            <a:ext cx="4227195" cy="502983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2400" b="1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APP</a:t>
            </a:r>
            <a:r>
              <a:rPr lang="zh-CN" altLang="en-US" sz="2400" b="1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功能</a:t>
            </a:r>
            <a:endParaRPr lang="zh-CN" altLang="en-US" sz="1400" dirty="0">
              <a:solidFill>
                <a:schemeClr val="accent4"/>
              </a:solidFill>
              <a:latin typeface="+mn-ea"/>
              <a:cs typeface="+mn-ea"/>
              <a:sym typeface="+mn-ea"/>
            </a:endParaRPr>
          </a:p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用药计划制定：</a:t>
            </a:r>
            <a:r>
              <a:rPr 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用户能够在 APP 上制定自己的用药计划，根据个人需求设置服药时间、剂量等参数。</a:t>
            </a:r>
            <a:endParaRPr lang="zh-CN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用药记录查看：</a:t>
            </a:r>
            <a:r>
              <a:rPr 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通过和硬件的配合，每次服药时自动识别药品，将服用记录同步到 APP 上，方便用户查看自己的用药历史。</a:t>
            </a:r>
            <a:endParaRPr lang="zh-CN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sz="1400" b="1">
                <a:solidFill>
                  <a:schemeClr val="accent4"/>
                </a:solidFill>
                <a:effectLst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邮件功能</a:t>
            </a:r>
            <a:r>
              <a:rPr lang="zh-CN"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：</a:t>
            </a:r>
            <a:r>
              <a:rPr 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独立的邮件功能可以向用户发送各类系统相关消息。以及在用户未完成任务时给予提醒，并自动生成计划完成总结等。</a:t>
            </a:r>
            <a:endParaRPr sz="1400">
              <a:solidFill>
                <a:schemeClr val="accent4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用药记录查看：</a:t>
            </a:r>
            <a:r>
              <a:rPr 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通过和硬件的配合，每次服药时自动识别药品，将服用记录同步到 APP 上，方便用户查看自己的用药历史。</a:t>
            </a:r>
            <a:endParaRPr lang="zh-CN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闹钟设置：</a:t>
            </a:r>
            <a:r>
              <a:rPr 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用户可在 APP 内定独立的用药闹钟，按时提醒自己服药，保证用药的规律性。</a:t>
            </a:r>
            <a:endParaRPr lang="zh-CN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  <a:p>
            <a:pPr algn="ctr">
              <a:lnSpc>
                <a:spcPct val="130000"/>
              </a:lnSpc>
              <a:spcBef>
                <a:spcPct val="0"/>
              </a:spcBef>
              <a:spcAft>
                <a:spcPct val="0"/>
              </a:spcAft>
            </a:pPr>
            <a:r>
              <a:rPr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视频评论功能：</a:t>
            </a:r>
            <a:r>
              <a:rPr 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提供一个社交互动的小功能，用户可以观看相关视频并发表评论，但具体视频内容可能与医药知识或产品使用相关。</a:t>
            </a:r>
            <a:endParaRPr lang="zh-CN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  <p:sp>
        <p:nvSpPr>
          <p:cNvPr id="61" name="矩形 60"/>
          <p:cNvSpPr/>
          <p:nvPr>
            <p:custDataLst>
              <p:tags r:id="rId6"/>
            </p:custDataLst>
          </p:nvPr>
        </p:nvSpPr>
        <p:spPr>
          <a:xfrm>
            <a:off x="93980" y="1576070"/>
            <a:ext cx="2589530" cy="495109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sz="2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硬件功能</a:t>
            </a:r>
            <a:endParaRPr lang="zh-CN" sz="2400">
              <a:solidFill>
                <a:schemeClr val="accent4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sz="1400">
                <a:solidFill>
                  <a:schemeClr val="accent4"/>
                </a:solidFill>
                <a:effectLst/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基础硬件药箱</a:t>
            </a:r>
            <a:r>
              <a:rPr lang="zh-CN"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：</a:t>
            </a:r>
            <a:r>
              <a:rPr 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由 esp32 开发板开发，作为整个药箱的核心硬件载体，容纳药品并支持其他功能模块的集成。</a:t>
            </a:r>
            <a:endParaRPr lang="zh-CN" sz="1400">
              <a:solidFill>
                <a:schemeClr val="accent4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人脸识别模块：</a:t>
            </a:r>
            <a:r>
              <a:rPr 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用于用户的注册和身份识别。用户可以通过扫脸在药箱下注册使用，服药时先进行人脸扫描，以此确定用药记录的归属。</a:t>
            </a:r>
            <a:endParaRPr lang="zh-CN" sz="14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lang="zh-CN" sz="1400">
                <a:solidFill>
                  <a:schemeClr val="accent4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语音识别模块和语音小助手：</a:t>
            </a:r>
            <a:r>
              <a:rPr lang="zh-CN" sz="14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支持语音指令操作，方便用户与药箱进行交互，比如查询用药计划、获取提醒等，同时语音小助手可以通过语音向用户传达相关信息。</a:t>
            </a:r>
            <a:endParaRPr lang="zh-CN" sz="1400">
              <a:solidFill>
                <a:schemeClr val="accent4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  <p:sp>
        <p:nvSpPr>
          <p:cNvPr id="64" name="椭圆 63"/>
          <p:cNvSpPr/>
          <p:nvPr>
            <p:custDataLst>
              <p:tags r:id="rId7"/>
            </p:custDataLst>
          </p:nvPr>
        </p:nvSpPr>
        <p:spPr>
          <a:xfrm>
            <a:off x="4579620" y="969645"/>
            <a:ext cx="638743" cy="638743"/>
          </a:xfrm>
          <a:prstGeom prst="ellipse">
            <a:avLst/>
          </a:prstGeom>
          <a:gradFill>
            <a:gsLst>
              <a:gs pos="1000">
                <a:schemeClr val="accent1">
                  <a:lumMod val="90000"/>
                  <a:lumOff val="10000"/>
                </a:schemeClr>
              </a:gs>
              <a:gs pos="86000">
                <a:schemeClr val="accent1">
                  <a:alpha val="100000"/>
                  <a:lumMod val="30000"/>
                  <a:lumOff val="70000"/>
                </a:schemeClr>
              </a:gs>
            </a:gsLst>
            <a:lin ang="16200000" scaled="0"/>
          </a:gradFill>
          <a:ln>
            <a:noFill/>
          </a:ln>
          <a:effectLst>
            <a:outerShdw blurRad="127000" dir="5400000" sx="90000" sy="-19000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latin typeface="+mn-ea"/>
              <a:sym typeface="+mn-ea"/>
            </a:endParaRPr>
          </a:p>
        </p:txBody>
      </p:sp>
      <p:sp>
        <p:nvSpPr>
          <p:cNvPr id="65" name="图片 33" descr="343439383331313b343532303033313bd3a6d3c3c9ccb3c7"/>
          <p:cNvSpPr/>
          <p:nvPr>
            <p:custDataLst>
              <p:tags r:id="rId8"/>
            </p:custDataLst>
          </p:nvPr>
        </p:nvSpPr>
        <p:spPr>
          <a:xfrm>
            <a:off x="4794250" y="1176655"/>
            <a:ext cx="208931" cy="233368"/>
          </a:xfrm>
          <a:custGeom>
            <a:avLst/>
            <a:gdLst>
              <a:gd name="connsiteX0" fmla="*/ 169872 w 208931"/>
              <a:gd name="connsiteY0" fmla="*/ 233482 h 233368"/>
              <a:gd name="connsiteX1" fmla="*/ 39290 w 208931"/>
              <a:gd name="connsiteY1" fmla="*/ 233482 h 233368"/>
              <a:gd name="connsiteX2" fmla="*/ 115 w 208931"/>
              <a:gd name="connsiteY2" fmla="*/ 194587 h 233368"/>
              <a:gd name="connsiteX3" fmla="*/ 115 w 208931"/>
              <a:gd name="connsiteY3" fmla="*/ 39009 h 233368"/>
              <a:gd name="connsiteX4" fmla="*/ 39290 w 208931"/>
              <a:gd name="connsiteY4" fmla="*/ 114 h 233368"/>
              <a:gd name="connsiteX5" fmla="*/ 169872 w 208931"/>
              <a:gd name="connsiteY5" fmla="*/ 114 h 233368"/>
              <a:gd name="connsiteX6" fmla="*/ 209046 w 208931"/>
              <a:gd name="connsiteY6" fmla="*/ 39009 h 233368"/>
              <a:gd name="connsiteX7" fmla="*/ 209046 w 208931"/>
              <a:gd name="connsiteY7" fmla="*/ 194587 h 233368"/>
              <a:gd name="connsiteX8" fmla="*/ 169872 w 208931"/>
              <a:gd name="connsiteY8" fmla="*/ 233482 h 233368"/>
              <a:gd name="connsiteX9" fmla="*/ 104581 w 208931"/>
              <a:gd name="connsiteY9" fmla="*/ 107537 h 233368"/>
              <a:gd name="connsiteX10" fmla="*/ 156813 w 208931"/>
              <a:gd name="connsiteY10" fmla="*/ 53826 h 233368"/>
              <a:gd name="connsiteX11" fmla="*/ 143755 w 208931"/>
              <a:gd name="connsiteY11" fmla="*/ 40398 h 233368"/>
              <a:gd name="connsiteX12" fmla="*/ 130697 w 208931"/>
              <a:gd name="connsiteY12" fmla="*/ 53826 h 233368"/>
              <a:gd name="connsiteX13" fmla="*/ 104581 w 208931"/>
              <a:gd name="connsiteY13" fmla="*/ 80682 h 233368"/>
              <a:gd name="connsiteX14" fmla="*/ 78464 w 208931"/>
              <a:gd name="connsiteY14" fmla="*/ 53826 h 233368"/>
              <a:gd name="connsiteX15" fmla="*/ 65406 w 208931"/>
              <a:gd name="connsiteY15" fmla="*/ 40398 h 233368"/>
              <a:gd name="connsiteX16" fmla="*/ 52348 w 208931"/>
              <a:gd name="connsiteY16" fmla="*/ 53826 h 233368"/>
              <a:gd name="connsiteX17" fmla="*/ 104581 w 208931"/>
              <a:gd name="connsiteY17" fmla="*/ 107537 h 233368"/>
              <a:gd name="connsiteX18" fmla="*/ 130697 w 208931"/>
              <a:gd name="connsiteY18" fmla="*/ 188105 h 233368"/>
              <a:gd name="connsiteX19" fmla="*/ 143755 w 208931"/>
              <a:gd name="connsiteY19" fmla="*/ 174677 h 233368"/>
              <a:gd name="connsiteX20" fmla="*/ 130697 w 208931"/>
              <a:gd name="connsiteY20" fmla="*/ 161249 h 233368"/>
              <a:gd name="connsiteX21" fmla="*/ 78464 w 208931"/>
              <a:gd name="connsiteY21" fmla="*/ 161249 h 233368"/>
              <a:gd name="connsiteX22" fmla="*/ 65406 w 208931"/>
              <a:gd name="connsiteY22" fmla="*/ 174677 h 233368"/>
              <a:gd name="connsiteX23" fmla="*/ 78464 w 208931"/>
              <a:gd name="connsiteY23" fmla="*/ 188105 h 233368"/>
              <a:gd name="connsiteX24" fmla="*/ 130697 w 208931"/>
              <a:gd name="connsiteY24" fmla="*/ 188105 h 233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08931" h="233368">
                <a:moveTo>
                  <a:pt x="169872" y="233482"/>
                </a:moveTo>
                <a:lnTo>
                  <a:pt x="39290" y="233482"/>
                </a:lnTo>
                <a:cubicBezTo>
                  <a:pt x="17091" y="233482"/>
                  <a:pt x="115" y="216628"/>
                  <a:pt x="115" y="194587"/>
                </a:cubicBezTo>
                <a:lnTo>
                  <a:pt x="115" y="39009"/>
                </a:lnTo>
                <a:cubicBezTo>
                  <a:pt x="115" y="16968"/>
                  <a:pt x="17091" y="114"/>
                  <a:pt x="39290" y="114"/>
                </a:cubicBezTo>
                <a:lnTo>
                  <a:pt x="169872" y="114"/>
                </a:lnTo>
                <a:cubicBezTo>
                  <a:pt x="192071" y="114"/>
                  <a:pt x="209046" y="16968"/>
                  <a:pt x="209046" y="39009"/>
                </a:cubicBezTo>
                <a:lnTo>
                  <a:pt x="209046" y="194587"/>
                </a:lnTo>
                <a:cubicBezTo>
                  <a:pt x="209046" y="216628"/>
                  <a:pt x="192071" y="233482"/>
                  <a:pt x="169872" y="233482"/>
                </a:cubicBezTo>
                <a:moveTo>
                  <a:pt x="104581" y="107537"/>
                </a:moveTo>
                <a:cubicBezTo>
                  <a:pt x="133308" y="107537"/>
                  <a:pt x="156813" y="83367"/>
                  <a:pt x="156813" y="53826"/>
                </a:cubicBezTo>
                <a:cubicBezTo>
                  <a:pt x="156813" y="45769"/>
                  <a:pt x="151590" y="40398"/>
                  <a:pt x="143755" y="40398"/>
                </a:cubicBezTo>
                <a:cubicBezTo>
                  <a:pt x="135920" y="40398"/>
                  <a:pt x="130697" y="45769"/>
                  <a:pt x="130697" y="53826"/>
                </a:cubicBezTo>
                <a:cubicBezTo>
                  <a:pt x="130697" y="68596"/>
                  <a:pt x="118944" y="80682"/>
                  <a:pt x="104581" y="80682"/>
                </a:cubicBezTo>
                <a:cubicBezTo>
                  <a:pt x="90217" y="80682"/>
                  <a:pt x="78464" y="68596"/>
                  <a:pt x="78464" y="53826"/>
                </a:cubicBezTo>
                <a:cubicBezTo>
                  <a:pt x="78464" y="45769"/>
                  <a:pt x="73241" y="40398"/>
                  <a:pt x="65406" y="40398"/>
                </a:cubicBezTo>
                <a:cubicBezTo>
                  <a:pt x="57571" y="40398"/>
                  <a:pt x="52348" y="45769"/>
                  <a:pt x="52348" y="53826"/>
                </a:cubicBezTo>
                <a:cubicBezTo>
                  <a:pt x="52348" y="83367"/>
                  <a:pt x="75852" y="107537"/>
                  <a:pt x="104581" y="107537"/>
                </a:cubicBezTo>
                <a:moveTo>
                  <a:pt x="130697" y="188105"/>
                </a:moveTo>
                <a:cubicBezTo>
                  <a:pt x="138532" y="188105"/>
                  <a:pt x="143755" y="182734"/>
                  <a:pt x="143755" y="174677"/>
                </a:cubicBezTo>
                <a:cubicBezTo>
                  <a:pt x="143755" y="166620"/>
                  <a:pt x="138532" y="161249"/>
                  <a:pt x="130697" y="161249"/>
                </a:cubicBezTo>
                <a:lnTo>
                  <a:pt x="78464" y="161249"/>
                </a:lnTo>
                <a:cubicBezTo>
                  <a:pt x="70629" y="161249"/>
                  <a:pt x="65406" y="166620"/>
                  <a:pt x="65406" y="174677"/>
                </a:cubicBezTo>
                <a:cubicBezTo>
                  <a:pt x="65406" y="182734"/>
                  <a:pt x="70629" y="188105"/>
                  <a:pt x="78464" y="188105"/>
                </a:cubicBezTo>
                <a:lnTo>
                  <a:pt x="130697" y="188105"/>
                </a:lnTo>
              </a:path>
            </a:pathLst>
          </a:custGeom>
          <a:solidFill>
            <a:schemeClr val="lt1">
              <a:lumMod val="100000"/>
            </a:schemeClr>
          </a:solidFill>
          <a:ln w="7826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latin typeface="+mn-ea"/>
            </a:endParaRPr>
          </a:p>
        </p:txBody>
      </p:sp>
      <p:sp>
        <p:nvSpPr>
          <p:cNvPr id="66" name="椭圆 65"/>
          <p:cNvSpPr/>
          <p:nvPr>
            <p:custDataLst>
              <p:tags r:id="rId9"/>
            </p:custDataLst>
          </p:nvPr>
        </p:nvSpPr>
        <p:spPr>
          <a:xfrm>
            <a:off x="1035685" y="937260"/>
            <a:ext cx="638743" cy="638743"/>
          </a:xfrm>
          <a:prstGeom prst="ellipse">
            <a:avLst/>
          </a:prstGeom>
          <a:gradFill>
            <a:gsLst>
              <a:gs pos="1000">
                <a:schemeClr val="accent1">
                  <a:lumMod val="90000"/>
                  <a:lumOff val="10000"/>
                </a:schemeClr>
              </a:gs>
              <a:gs pos="86000">
                <a:schemeClr val="accent1">
                  <a:alpha val="100000"/>
                  <a:lumMod val="30000"/>
                  <a:lumOff val="70000"/>
                </a:schemeClr>
              </a:gs>
            </a:gsLst>
            <a:lin ang="16200000" scaled="0"/>
          </a:gradFill>
          <a:ln>
            <a:noFill/>
          </a:ln>
          <a:effectLst>
            <a:outerShdw blurRad="127000" dir="5400000" sx="90000" sy="-19000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altLang="zh-CN" sz="1400" b="1">
              <a:latin typeface="+mn-ea"/>
              <a:sym typeface="+mn-ea"/>
            </a:endParaRPr>
          </a:p>
        </p:txBody>
      </p:sp>
      <p:sp>
        <p:nvSpPr>
          <p:cNvPr id="67" name="图片 62" descr="343435383036303b343532343134393bcdb7c4d4b7e7b1a9"/>
          <p:cNvSpPr/>
          <p:nvPr>
            <p:custDataLst>
              <p:tags r:id="rId10"/>
            </p:custDataLst>
          </p:nvPr>
        </p:nvSpPr>
        <p:spPr>
          <a:xfrm>
            <a:off x="1241425" y="1126490"/>
            <a:ext cx="227388" cy="265555"/>
          </a:xfrm>
          <a:custGeom>
            <a:avLst/>
            <a:gdLst>
              <a:gd name="connsiteX0" fmla="*/ 126016 w 227388"/>
              <a:gd name="connsiteY0" fmla="*/ 114 h 265555"/>
              <a:gd name="connsiteX1" fmla="*/ 25814 w 227388"/>
              <a:gd name="connsiteY1" fmla="*/ 85492 h 265555"/>
              <a:gd name="connsiteX2" fmla="*/ 1521 w 227388"/>
              <a:gd name="connsiteY2" fmla="*/ 128349 h 265555"/>
              <a:gd name="connsiteX3" fmla="*/ 10814 w 227388"/>
              <a:gd name="connsiteY3" fmla="*/ 144298 h 265555"/>
              <a:gd name="connsiteX4" fmla="*/ 27204 w 227388"/>
              <a:gd name="connsiteY4" fmla="*/ 144298 h 265555"/>
              <a:gd name="connsiteX5" fmla="*/ 27204 w 227388"/>
              <a:gd name="connsiteY5" fmla="*/ 197565 h 265555"/>
              <a:gd name="connsiteX6" fmla="*/ 55901 w 227388"/>
              <a:gd name="connsiteY6" fmla="*/ 220183 h 265555"/>
              <a:gd name="connsiteX7" fmla="*/ 74281 w 227388"/>
              <a:gd name="connsiteY7" fmla="*/ 217643 h 265555"/>
              <a:gd name="connsiteX8" fmla="*/ 74281 w 227388"/>
              <a:gd name="connsiteY8" fmla="*/ 248512 h 265555"/>
              <a:gd name="connsiteX9" fmla="*/ 91440 w 227388"/>
              <a:gd name="connsiteY9" fmla="*/ 265670 h 265555"/>
              <a:gd name="connsiteX10" fmla="*/ 147212 w 227388"/>
              <a:gd name="connsiteY10" fmla="*/ 265670 h 265555"/>
              <a:gd name="connsiteX11" fmla="*/ 164375 w 227388"/>
              <a:gd name="connsiteY11" fmla="*/ 248512 h 265555"/>
              <a:gd name="connsiteX12" fmla="*/ 164375 w 227388"/>
              <a:gd name="connsiteY12" fmla="*/ 195514 h 265555"/>
              <a:gd name="connsiteX13" fmla="*/ 227504 w 227388"/>
              <a:gd name="connsiteY13" fmla="*/ 101576 h 265555"/>
              <a:gd name="connsiteX14" fmla="*/ 126016 w 227388"/>
              <a:gd name="connsiteY14" fmla="*/ 114 h 265555"/>
              <a:gd name="connsiteX15" fmla="*/ 162868 w 227388"/>
              <a:gd name="connsiteY15" fmla="*/ 91535 h 265555"/>
              <a:gd name="connsiteX16" fmla="*/ 107541 w 227388"/>
              <a:gd name="connsiteY16" fmla="*/ 149689 h 265555"/>
              <a:gd name="connsiteX17" fmla="*/ 100188 w 227388"/>
              <a:gd name="connsiteY17" fmla="*/ 146110 h 265555"/>
              <a:gd name="connsiteX18" fmla="*/ 106015 w 227388"/>
              <a:gd name="connsiteY18" fmla="*/ 106293 h 265555"/>
              <a:gd name="connsiteX19" fmla="*/ 80719 w 227388"/>
              <a:gd name="connsiteY19" fmla="*/ 106293 h 265555"/>
              <a:gd name="connsiteX20" fmla="*/ 77609 w 227388"/>
              <a:gd name="connsiteY20" fmla="*/ 99049 h 265555"/>
              <a:gd name="connsiteX21" fmla="*/ 132940 w 227388"/>
              <a:gd name="connsiteY21" fmla="*/ 40896 h 265555"/>
              <a:gd name="connsiteX22" fmla="*/ 140294 w 227388"/>
              <a:gd name="connsiteY22" fmla="*/ 44474 h 265555"/>
              <a:gd name="connsiteX23" fmla="*/ 134467 w 227388"/>
              <a:gd name="connsiteY23" fmla="*/ 84291 h 265555"/>
              <a:gd name="connsiteX24" fmla="*/ 159762 w 227388"/>
              <a:gd name="connsiteY24" fmla="*/ 84291 h 265555"/>
              <a:gd name="connsiteX25" fmla="*/ 162868 w 227388"/>
              <a:gd name="connsiteY25" fmla="*/ 91535 h 2655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27388" h="265555">
                <a:moveTo>
                  <a:pt x="126016" y="114"/>
                </a:moveTo>
                <a:cubicBezTo>
                  <a:pt x="75442" y="114"/>
                  <a:pt x="33523" y="37100"/>
                  <a:pt x="25814" y="85492"/>
                </a:cubicBezTo>
                <a:lnTo>
                  <a:pt x="1521" y="128349"/>
                </a:lnTo>
                <a:cubicBezTo>
                  <a:pt x="-2516" y="135469"/>
                  <a:pt x="2628" y="144298"/>
                  <a:pt x="10814" y="144298"/>
                </a:cubicBezTo>
                <a:lnTo>
                  <a:pt x="27204" y="144298"/>
                </a:lnTo>
                <a:lnTo>
                  <a:pt x="27204" y="197565"/>
                </a:lnTo>
                <a:cubicBezTo>
                  <a:pt x="27204" y="212608"/>
                  <a:pt x="41270" y="223694"/>
                  <a:pt x="55901" y="220183"/>
                </a:cubicBezTo>
                <a:lnTo>
                  <a:pt x="74281" y="217643"/>
                </a:lnTo>
                <a:lnTo>
                  <a:pt x="74281" y="248512"/>
                </a:lnTo>
                <a:cubicBezTo>
                  <a:pt x="74281" y="257988"/>
                  <a:pt x="81964" y="265670"/>
                  <a:pt x="91440" y="265670"/>
                </a:cubicBezTo>
                <a:lnTo>
                  <a:pt x="147212" y="265670"/>
                </a:lnTo>
                <a:cubicBezTo>
                  <a:pt x="156691" y="265670"/>
                  <a:pt x="164375" y="257988"/>
                  <a:pt x="164375" y="248512"/>
                </a:cubicBezTo>
                <a:lnTo>
                  <a:pt x="164375" y="195514"/>
                </a:lnTo>
                <a:cubicBezTo>
                  <a:pt x="201404" y="180387"/>
                  <a:pt x="227504" y="144034"/>
                  <a:pt x="227504" y="101576"/>
                </a:cubicBezTo>
                <a:cubicBezTo>
                  <a:pt x="227501" y="45536"/>
                  <a:pt x="182063" y="114"/>
                  <a:pt x="126016" y="114"/>
                </a:cubicBezTo>
                <a:moveTo>
                  <a:pt x="162868" y="91535"/>
                </a:moveTo>
                <a:lnTo>
                  <a:pt x="107541" y="149689"/>
                </a:lnTo>
                <a:cubicBezTo>
                  <a:pt x="104658" y="152721"/>
                  <a:pt x="99584" y="150250"/>
                  <a:pt x="100188" y="146110"/>
                </a:cubicBezTo>
                <a:lnTo>
                  <a:pt x="106015" y="106293"/>
                </a:lnTo>
                <a:lnTo>
                  <a:pt x="80719" y="106293"/>
                </a:lnTo>
                <a:cubicBezTo>
                  <a:pt x="76948" y="106293"/>
                  <a:pt x="75013" y="101782"/>
                  <a:pt x="77609" y="99049"/>
                </a:cubicBezTo>
                <a:lnTo>
                  <a:pt x="132940" y="40896"/>
                </a:lnTo>
                <a:cubicBezTo>
                  <a:pt x="135823" y="37864"/>
                  <a:pt x="140897" y="40334"/>
                  <a:pt x="140294" y="44474"/>
                </a:cubicBezTo>
                <a:lnTo>
                  <a:pt x="134467" y="84291"/>
                </a:lnTo>
                <a:lnTo>
                  <a:pt x="159762" y="84291"/>
                </a:lnTo>
                <a:cubicBezTo>
                  <a:pt x="163529" y="84291"/>
                  <a:pt x="165468" y="88802"/>
                  <a:pt x="162868" y="91535"/>
                </a:cubicBezTo>
              </a:path>
            </a:pathLst>
          </a:custGeom>
          <a:solidFill>
            <a:schemeClr val="lt1">
              <a:lumMod val="100000"/>
            </a:schemeClr>
          </a:solidFill>
          <a:ln w="919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latin typeface="+mn-ea"/>
            </a:endParaRPr>
          </a:p>
        </p:txBody>
      </p:sp>
      <p:sp>
        <p:nvSpPr>
          <p:cNvPr id="68" name="椭圆 67"/>
          <p:cNvSpPr/>
          <p:nvPr>
            <p:custDataLst>
              <p:tags r:id="rId11"/>
            </p:custDataLst>
          </p:nvPr>
        </p:nvSpPr>
        <p:spPr>
          <a:xfrm>
            <a:off x="7785100" y="892175"/>
            <a:ext cx="638743" cy="638743"/>
          </a:xfrm>
          <a:prstGeom prst="ellipse">
            <a:avLst/>
          </a:prstGeom>
          <a:gradFill>
            <a:gsLst>
              <a:gs pos="1000">
                <a:schemeClr val="accent1">
                  <a:lumMod val="90000"/>
                  <a:lumOff val="10000"/>
                </a:schemeClr>
              </a:gs>
              <a:gs pos="86000">
                <a:schemeClr val="accent1">
                  <a:alpha val="100000"/>
                  <a:lumMod val="30000"/>
                  <a:lumOff val="70000"/>
                </a:schemeClr>
              </a:gs>
            </a:gsLst>
            <a:lin ang="16200000" scaled="0"/>
          </a:gradFill>
          <a:ln>
            <a:noFill/>
          </a:ln>
          <a:effectLst>
            <a:outerShdw blurRad="127000" dir="5400000" sx="90000" sy="-19000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en-US" altLang="zh-CN" sz="1400" b="1">
              <a:latin typeface="+mn-ea"/>
              <a:sym typeface="+mn-ea"/>
            </a:endParaRPr>
          </a:p>
        </p:txBody>
      </p:sp>
      <p:sp>
        <p:nvSpPr>
          <p:cNvPr id="69" name="椭圆 68"/>
          <p:cNvSpPr/>
          <p:nvPr>
            <p:custDataLst>
              <p:tags r:id="rId12"/>
            </p:custDataLst>
          </p:nvPr>
        </p:nvSpPr>
        <p:spPr>
          <a:xfrm>
            <a:off x="10178415" y="892175"/>
            <a:ext cx="638743" cy="638743"/>
          </a:xfrm>
          <a:prstGeom prst="ellipse">
            <a:avLst/>
          </a:prstGeom>
          <a:gradFill>
            <a:gsLst>
              <a:gs pos="1000">
                <a:schemeClr val="accent1">
                  <a:lumMod val="90000"/>
                  <a:lumOff val="10000"/>
                </a:schemeClr>
              </a:gs>
              <a:gs pos="86000">
                <a:schemeClr val="accent1">
                  <a:alpha val="100000"/>
                  <a:lumMod val="30000"/>
                  <a:lumOff val="70000"/>
                </a:schemeClr>
              </a:gs>
            </a:gsLst>
            <a:lin ang="16200000" scaled="0"/>
          </a:gradFill>
          <a:ln>
            <a:noFill/>
          </a:ln>
          <a:effectLst>
            <a:outerShdw blurRad="127000" dir="5400000" sx="90000" sy="-19000" rotWithShape="0">
              <a:schemeClr val="accent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r>
              <a:rPr lang="en-US" altLang="zh-CN" sz="1400" b="1">
                <a:latin typeface="+mn-ea"/>
                <a:sym typeface="+mn-ea"/>
              </a:rPr>
              <a:t>AI</a:t>
            </a:r>
            <a:endParaRPr lang="en-US" altLang="zh-CN" sz="1400" b="1">
              <a:latin typeface="+mn-ea"/>
              <a:sym typeface="+mn-ea"/>
            </a:endParaRPr>
          </a:p>
        </p:txBody>
      </p:sp>
      <p:sp>
        <p:nvSpPr>
          <p:cNvPr id="71" name="图片 54" descr="343435383038363b343532323339393bd6b4d0d0d5aad2aa"/>
          <p:cNvSpPr/>
          <p:nvPr>
            <p:custDataLst>
              <p:tags r:id="rId13"/>
            </p:custDataLst>
          </p:nvPr>
        </p:nvSpPr>
        <p:spPr>
          <a:xfrm>
            <a:off x="8013065" y="1102995"/>
            <a:ext cx="183830" cy="216000"/>
          </a:xfrm>
          <a:custGeom>
            <a:avLst/>
            <a:gdLst>
              <a:gd name="connsiteX0" fmla="*/ 60693 w 183830"/>
              <a:gd name="connsiteY0" fmla="*/ 22587 h 216000"/>
              <a:gd name="connsiteX1" fmla="*/ 91531 w 183830"/>
              <a:gd name="connsiteY1" fmla="*/ -392 h 216000"/>
              <a:gd name="connsiteX2" fmla="*/ 122369 w 183830"/>
              <a:gd name="connsiteY2" fmla="*/ 22587 h 216000"/>
              <a:gd name="connsiteX3" fmla="*/ 165063 w 183830"/>
              <a:gd name="connsiteY3" fmla="*/ 22587 h 216000"/>
              <a:gd name="connsiteX4" fmla="*/ 183446 w 183830"/>
              <a:gd name="connsiteY4" fmla="*/ 40970 h 216000"/>
              <a:gd name="connsiteX5" fmla="*/ 183446 w 183830"/>
              <a:gd name="connsiteY5" fmla="*/ 197225 h 216000"/>
              <a:gd name="connsiteX6" fmla="*/ 165063 w 183830"/>
              <a:gd name="connsiteY6" fmla="*/ 215608 h 216000"/>
              <a:gd name="connsiteX7" fmla="*/ 17999 w 183830"/>
              <a:gd name="connsiteY7" fmla="*/ 215608 h 216000"/>
              <a:gd name="connsiteX8" fmla="*/ -384 w 183830"/>
              <a:gd name="connsiteY8" fmla="*/ 197225 h 216000"/>
              <a:gd name="connsiteX9" fmla="*/ -384 w 183830"/>
              <a:gd name="connsiteY9" fmla="*/ 40970 h 216000"/>
              <a:gd name="connsiteX10" fmla="*/ 17999 w 183830"/>
              <a:gd name="connsiteY10" fmla="*/ 22587 h 216000"/>
              <a:gd name="connsiteX11" fmla="*/ 60693 w 183830"/>
              <a:gd name="connsiteY11" fmla="*/ 22587 h 216000"/>
              <a:gd name="connsiteX12" fmla="*/ 91531 w 183830"/>
              <a:gd name="connsiteY12" fmla="*/ 36374 h 216000"/>
              <a:gd name="connsiteX13" fmla="*/ 100723 w 183830"/>
              <a:gd name="connsiteY13" fmla="*/ 27183 h 216000"/>
              <a:gd name="connsiteX14" fmla="*/ 91531 w 183830"/>
              <a:gd name="connsiteY14" fmla="*/ 17991 h 216000"/>
              <a:gd name="connsiteX15" fmla="*/ 82340 w 183830"/>
              <a:gd name="connsiteY15" fmla="*/ 27183 h 216000"/>
              <a:gd name="connsiteX16" fmla="*/ 91531 w 183830"/>
              <a:gd name="connsiteY16" fmla="*/ 36374 h 216000"/>
              <a:gd name="connsiteX17" fmla="*/ 45574 w 183830"/>
              <a:gd name="connsiteY17" fmla="*/ 68544 h 216000"/>
              <a:gd name="connsiteX18" fmla="*/ 36382 w 183830"/>
              <a:gd name="connsiteY18" fmla="*/ 77736 h 216000"/>
              <a:gd name="connsiteX19" fmla="*/ 45574 w 183830"/>
              <a:gd name="connsiteY19" fmla="*/ 86927 h 216000"/>
              <a:gd name="connsiteX20" fmla="*/ 137489 w 183830"/>
              <a:gd name="connsiteY20" fmla="*/ 86927 h 216000"/>
              <a:gd name="connsiteX21" fmla="*/ 146680 w 183830"/>
              <a:gd name="connsiteY21" fmla="*/ 77736 h 216000"/>
              <a:gd name="connsiteX22" fmla="*/ 137489 w 183830"/>
              <a:gd name="connsiteY22" fmla="*/ 68544 h 216000"/>
              <a:gd name="connsiteX23" fmla="*/ 45574 w 183830"/>
              <a:gd name="connsiteY23" fmla="*/ 68544 h 216000"/>
              <a:gd name="connsiteX24" fmla="*/ 45574 w 183830"/>
              <a:gd name="connsiteY24" fmla="*/ 109906 h 216000"/>
              <a:gd name="connsiteX25" fmla="*/ 36382 w 183830"/>
              <a:gd name="connsiteY25" fmla="*/ 119098 h 216000"/>
              <a:gd name="connsiteX26" fmla="*/ 45574 w 183830"/>
              <a:gd name="connsiteY26" fmla="*/ 128289 h 216000"/>
              <a:gd name="connsiteX27" fmla="*/ 137489 w 183830"/>
              <a:gd name="connsiteY27" fmla="*/ 128289 h 216000"/>
              <a:gd name="connsiteX28" fmla="*/ 146680 w 183830"/>
              <a:gd name="connsiteY28" fmla="*/ 119098 h 216000"/>
              <a:gd name="connsiteX29" fmla="*/ 137489 w 183830"/>
              <a:gd name="connsiteY29" fmla="*/ 109906 h 216000"/>
              <a:gd name="connsiteX30" fmla="*/ 45574 w 183830"/>
              <a:gd name="connsiteY30" fmla="*/ 109906 h 216000"/>
              <a:gd name="connsiteX31" fmla="*/ 45574 w 183830"/>
              <a:gd name="connsiteY31" fmla="*/ 151268 h 216000"/>
              <a:gd name="connsiteX32" fmla="*/ 36382 w 183830"/>
              <a:gd name="connsiteY32" fmla="*/ 160459 h 216000"/>
              <a:gd name="connsiteX33" fmla="*/ 45574 w 183830"/>
              <a:gd name="connsiteY33" fmla="*/ 169651 h 216000"/>
              <a:gd name="connsiteX34" fmla="*/ 91531 w 183830"/>
              <a:gd name="connsiteY34" fmla="*/ 169651 h 216000"/>
              <a:gd name="connsiteX35" fmla="*/ 100723 w 183830"/>
              <a:gd name="connsiteY35" fmla="*/ 160459 h 216000"/>
              <a:gd name="connsiteX36" fmla="*/ 91531 w 183830"/>
              <a:gd name="connsiteY36" fmla="*/ 151268 h 216000"/>
              <a:gd name="connsiteX37" fmla="*/ 45574 w 183830"/>
              <a:gd name="connsiteY37" fmla="*/ 151268 h 2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830" h="216000">
                <a:moveTo>
                  <a:pt x="60693" y="22587"/>
                </a:moveTo>
                <a:cubicBezTo>
                  <a:pt x="64648" y="9298"/>
                  <a:pt x="76958" y="-392"/>
                  <a:pt x="91531" y="-392"/>
                </a:cubicBezTo>
                <a:cubicBezTo>
                  <a:pt x="106104" y="-392"/>
                  <a:pt x="118414" y="9298"/>
                  <a:pt x="122369" y="22587"/>
                </a:cubicBezTo>
                <a:lnTo>
                  <a:pt x="165063" y="22587"/>
                </a:lnTo>
                <a:cubicBezTo>
                  <a:pt x="175216" y="22587"/>
                  <a:pt x="183446" y="30817"/>
                  <a:pt x="183446" y="40970"/>
                </a:cubicBezTo>
                <a:lnTo>
                  <a:pt x="183446" y="197225"/>
                </a:lnTo>
                <a:cubicBezTo>
                  <a:pt x="183446" y="207378"/>
                  <a:pt x="175216" y="215608"/>
                  <a:pt x="165063" y="215608"/>
                </a:cubicBezTo>
                <a:lnTo>
                  <a:pt x="17999" y="215608"/>
                </a:lnTo>
                <a:cubicBezTo>
                  <a:pt x="7846" y="215608"/>
                  <a:pt x="-384" y="207378"/>
                  <a:pt x="-384" y="197225"/>
                </a:cubicBezTo>
                <a:lnTo>
                  <a:pt x="-384" y="40970"/>
                </a:lnTo>
                <a:cubicBezTo>
                  <a:pt x="-384" y="30817"/>
                  <a:pt x="7846" y="22587"/>
                  <a:pt x="17999" y="22587"/>
                </a:cubicBezTo>
                <a:lnTo>
                  <a:pt x="60693" y="22587"/>
                </a:lnTo>
                <a:moveTo>
                  <a:pt x="91531" y="36374"/>
                </a:moveTo>
                <a:cubicBezTo>
                  <a:pt x="96607" y="36374"/>
                  <a:pt x="100723" y="32259"/>
                  <a:pt x="100723" y="27183"/>
                </a:cubicBezTo>
                <a:cubicBezTo>
                  <a:pt x="100723" y="22106"/>
                  <a:pt x="96607" y="17991"/>
                  <a:pt x="91531" y="17991"/>
                </a:cubicBezTo>
                <a:cubicBezTo>
                  <a:pt x="86455" y="17991"/>
                  <a:pt x="82340" y="22106"/>
                  <a:pt x="82340" y="27183"/>
                </a:cubicBezTo>
                <a:cubicBezTo>
                  <a:pt x="82340" y="32259"/>
                  <a:pt x="86455" y="36374"/>
                  <a:pt x="91531" y="36374"/>
                </a:cubicBezTo>
                <a:moveTo>
                  <a:pt x="45574" y="68544"/>
                </a:moveTo>
                <a:cubicBezTo>
                  <a:pt x="40497" y="68544"/>
                  <a:pt x="36382" y="72659"/>
                  <a:pt x="36382" y="77736"/>
                </a:cubicBezTo>
                <a:cubicBezTo>
                  <a:pt x="36382" y="82812"/>
                  <a:pt x="40497" y="86927"/>
                  <a:pt x="45574" y="86927"/>
                </a:cubicBezTo>
                <a:lnTo>
                  <a:pt x="137489" y="86927"/>
                </a:lnTo>
                <a:cubicBezTo>
                  <a:pt x="142565" y="86927"/>
                  <a:pt x="146680" y="82812"/>
                  <a:pt x="146680" y="77736"/>
                </a:cubicBezTo>
                <a:cubicBezTo>
                  <a:pt x="146680" y="72659"/>
                  <a:pt x="142565" y="68544"/>
                  <a:pt x="137489" y="68544"/>
                </a:cubicBezTo>
                <a:lnTo>
                  <a:pt x="45574" y="68544"/>
                </a:lnTo>
                <a:moveTo>
                  <a:pt x="45574" y="109906"/>
                </a:moveTo>
                <a:cubicBezTo>
                  <a:pt x="40497" y="109906"/>
                  <a:pt x="36382" y="114021"/>
                  <a:pt x="36382" y="119098"/>
                </a:cubicBezTo>
                <a:cubicBezTo>
                  <a:pt x="36382" y="124174"/>
                  <a:pt x="40497" y="128289"/>
                  <a:pt x="45574" y="128289"/>
                </a:cubicBezTo>
                <a:lnTo>
                  <a:pt x="137489" y="128289"/>
                </a:lnTo>
                <a:cubicBezTo>
                  <a:pt x="142565" y="128289"/>
                  <a:pt x="146680" y="124174"/>
                  <a:pt x="146680" y="119098"/>
                </a:cubicBezTo>
                <a:cubicBezTo>
                  <a:pt x="146680" y="114021"/>
                  <a:pt x="142565" y="109906"/>
                  <a:pt x="137489" y="109906"/>
                </a:cubicBezTo>
                <a:lnTo>
                  <a:pt x="45574" y="109906"/>
                </a:lnTo>
                <a:moveTo>
                  <a:pt x="45574" y="151268"/>
                </a:moveTo>
                <a:cubicBezTo>
                  <a:pt x="40497" y="151268"/>
                  <a:pt x="36382" y="155383"/>
                  <a:pt x="36382" y="160459"/>
                </a:cubicBezTo>
                <a:cubicBezTo>
                  <a:pt x="36382" y="165536"/>
                  <a:pt x="40497" y="169651"/>
                  <a:pt x="45574" y="169651"/>
                </a:cubicBezTo>
                <a:lnTo>
                  <a:pt x="91531" y="169651"/>
                </a:lnTo>
                <a:cubicBezTo>
                  <a:pt x="96607" y="169651"/>
                  <a:pt x="100723" y="165536"/>
                  <a:pt x="100723" y="160459"/>
                </a:cubicBezTo>
                <a:cubicBezTo>
                  <a:pt x="100723" y="155383"/>
                  <a:pt x="96607" y="151268"/>
                  <a:pt x="91531" y="151268"/>
                </a:cubicBezTo>
                <a:lnTo>
                  <a:pt x="45574" y="151268"/>
                </a:lnTo>
              </a:path>
            </a:pathLst>
          </a:custGeom>
          <a:solidFill>
            <a:schemeClr val="lt1">
              <a:lumMod val="100000"/>
            </a:schemeClr>
          </a:solidFill>
          <a:ln w="279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4132580" y="144145"/>
            <a:ext cx="2325370" cy="560070"/>
          </a:xfrm>
          <a:prstGeom prst="rect">
            <a:avLst/>
          </a:prstGeom>
          <a:noFill/>
        </p:spPr>
        <p:txBody>
          <a:bodyPr wrap="none" rtlCol="0">
            <a:noAutofit/>
          </a:bodyPr>
          <a:p>
            <a:pPr algn="l">
              <a:lnSpc>
                <a:spcPct val="150000"/>
              </a:lnSpc>
            </a:pPr>
            <a:endParaRPr lang="zh-CN" altLang="en-US" sz="24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46710" y="2090420"/>
            <a:ext cx="6264275" cy="40925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出于下面两个方面的考虑，我们设计使用远程对象存储和本地rdb存储来分别保存用户的用药记录和用药的计划：</a:t>
            </a:r>
            <a:endParaRPr lang="zh-CN" sz="20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marL="342900" indent="-342900">
              <a:buAutoNum type="arabicPeriod"/>
            </a:pPr>
            <a:r>
              <a:rPr lang="zh-CN" sz="20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融合多种技术</a:t>
            </a:r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。通过鸿蒙内置的</a:t>
            </a:r>
            <a:r>
              <a:rPr lang="en-US" alt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rdb</a:t>
            </a:r>
            <a:r>
              <a: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数据库和云端存储相结合，扬长避短，可在最大程度上发挥</a:t>
            </a:r>
            <a:r>
              <a:rPr lang="en-US" alt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openHarmony</a:t>
            </a:r>
            <a:r>
              <a: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系统的</a:t>
            </a:r>
            <a:r>
              <a: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开发优势。</a:t>
            </a:r>
            <a:endParaRPr lang="zh-CN" sz="20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marL="342900" indent="-342900">
              <a:buAutoNum type="arabicPeriod"/>
            </a:pPr>
            <a:r>
              <a:rPr lang="zh-CN" sz="20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性能和用户体验上的考量</a:t>
            </a:r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。用户也可选择将用药计划存储在本地或者云端，本地存储效率更高，云端部署可多端访问，二者结合，在确保性能的基础上</a:t>
            </a:r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极大提升了用户</a:t>
            </a:r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体验。</a:t>
            </a:r>
            <a:endParaRPr lang="zh-CN" sz="20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  <a:p>
            <a:pPr indent="0">
              <a:buNone/>
            </a:pPr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同时，我们使用</a:t>
            </a:r>
            <a:r>
              <a:rPr lang="zh-CN" sz="20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鸿蒙内置的用户首选项</a:t>
            </a:r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（preferences）来实现用户地自动登录和定时提醒功能，</a:t>
            </a:r>
            <a:r>
              <a:rPr lang="zh-CN" sz="20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进一步优化用户体验感和使用</a:t>
            </a:r>
            <a:r>
              <a:rPr lang="zh-CN" sz="20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便捷性</a:t>
            </a:r>
            <a:endParaRPr lang="zh-CN" sz="2000" b="1">
              <a:gradFill>
                <a:gsLst>
                  <a:gs pos="50000">
                    <a:schemeClr val="accent4"/>
                  </a:gs>
                  <a:gs pos="0">
                    <a:schemeClr val="accent4">
                      <a:lumMod val="25000"/>
                      <a:lumOff val="75000"/>
                    </a:schemeClr>
                  </a:gs>
                  <a:gs pos="100000">
                    <a:schemeClr val="accent4">
                      <a:lumMod val="85000"/>
                    </a:schemeClr>
                  </a:gs>
                </a:gsLst>
                <a:lin ang="5400000" scaled="1"/>
              </a:gra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6" name="圆角矩形 5"/>
          <p:cNvSpPr/>
          <p:nvPr/>
        </p:nvSpPr>
        <p:spPr>
          <a:xfrm>
            <a:off x="7052945" y="2090420"/>
            <a:ext cx="1615440" cy="86931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云服务器</a:t>
            </a:r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10349865" y="2090420"/>
            <a:ext cx="1615440" cy="86931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用户终端rdb</a:t>
            </a:r>
            <a:endParaRPr lang="en-US" altLang="zh-CN"/>
          </a:p>
        </p:txBody>
      </p:sp>
      <p:sp>
        <p:nvSpPr>
          <p:cNvPr id="8" name="圆角矩形 7"/>
          <p:cNvSpPr/>
          <p:nvPr/>
        </p:nvSpPr>
        <p:spPr>
          <a:xfrm>
            <a:off x="8734425" y="4217035"/>
            <a:ext cx="1615440" cy="86931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APP展示</a:t>
            </a:r>
            <a:r>
              <a:rPr lang="en-US" altLang="zh-CN"/>
              <a:t> </a:t>
            </a:r>
            <a:endParaRPr lang="en-US" altLang="zh-CN"/>
          </a:p>
        </p:txBody>
      </p:sp>
      <p:cxnSp>
        <p:nvCxnSpPr>
          <p:cNvPr id="10" name="曲线连接符 9"/>
          <p:cNvCxnSpPr>
            <a:stCxn id="6" idx="2"/>
            <a:endCxn id="8" idx="1"/>
          </p:cNvCxnSpPr>
          <p:nvPr/>
        </p:nvCxnSpPr>
        <p:spPr>
          <a:xfrm rot="5400000" flipV="1">
            <a:off x="7451408" y="3368993"/>
            <a:ext cx="1692275" cy="873760"/>
          </a:xfrm>
          <a:prstGeom prst="curvedConnector2">
            <a:avLst/>
          </a:prstGeom>
          <a:ln w="31750" cap="rnd">
            <a:solidFill>
              <a:schemeClr val="accent1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7953375" y="322008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用药记录</a:t>
            </a:r>
            <a:endParaRPr lang="zh-CN" altLang="en-US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cxnSp>
        <p:nvCxnSpPr>
          <p:cNvPr id="17" name="曲线连接符 16"/>
          <p:cNvCxnSpPr>
            <a:stCxn id="7" idx="2"/>
            <a:endCxn id="8" idx="3"/>
          </p:cNvCxnSpPr>
          <p:nvPr/>
        </p:nvCxnSpPr>
        <p:spPr>
          <a:xfrm rot="5400000">
            <a:off x="9907905" y="3401695"/>
            <a:ext cx="1692275" cy="807720"/>
          </a:xfrm>
          <a:prstGeom prst="curvedConnector2">
            <a:avLst/>
          </a:prstGeom>
          <a:ln w="31750" cap="rnd">
            <a:solidFill>
              <a:schemeClr val="accent1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9852025" y="3740785"/>
            <a:ext cx="1153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用药计划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346710" y="1231265"/>
            <a:ext cx="104286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亮点</a:t>
            </a:r>
            <a:r>
              <a:rPr lang="en-US" altLang="zh-CN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1</a:t>
            </a:r>
            <a:r>
              <a:rPr lang="zh-CN" altLang="en-US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：</a:t>
            </a:r>
            <a:r>
              <a:rPr lang="zh-CN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云端存储、本地rdb存储和用户首选项相结合</a:t>
            </a:r>
            <a:endParaRPr lang="zh-CN" altLang="en-US" sz="2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4132580" y="144145"/>
            <a:ext cx="2325370" cy="560070"/>
          </a:xfrm>
          <a:prstGeom prst="rect">
            <a:avLst/>
          </a:prstGeom>
          <a:noFill/>
        </p:spPr>
        <p:txBody>
          <a:bodyPr wrap="none" rtlCol="0">
            <a:noAutofit/>
          </a:bodyPr>
          <a:p>
            <a:pPr algn="l">
              <a:lnSpc>
                <a:spcPct val="150000"/>
              </a:lnSpc>
            </a:pPr>
            <a:endParaRPr lang="zh-CN" altLang="en-US" sz="24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46710" y="1951990"/>
            <a:ext cx="96634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依赖鸿蒙内置的多端部署技术，通过修改组件的显示状态，</a:t>
            </a:r>
            <a:r>
              <a:rPr lang="zh-CN" sz="20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使APP在不同尺寸设备上依旧有很好的显示效果</a:t>
            </a:r>
            <a:r>
              <a:rPr lang="zh-CN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，极大地提升了用户体验。</a:t>
            </a:r>
            <a:endParaRPr lang="zh-CN" sz="200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46710" y="1231265"/>
            <a:ext cx="85451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亮点</a:t>
            </a:r>
            <a:r>
              <a:rPr lang="en-US" altLang="zh-CN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2</a:t>
            </a:r>
            <a:r>
              <a:rPr lang="zh-CN" altLang="en-US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：</a:t>
            </a:r>
            <a:r>
              <a:rPr lang="zh-CN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多端部署和响应式</a:t>
            </a:r>
            <a:r>
              <a:rPr lang="zh-CN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布局</a:t>
            </a:r>
            <a:endParaRPr lang="zh-CN" sz="2800" b="1">
              <a:gradFill>
                <a:gsLst>
                  <a:gs pos="50000">
                    <a:schemeClr val="accent4"/>
                  </a:gs>
                  <a:gs pos="0">
                    <a:schemeClr val="accent4">
                      <a:lumMod val="25000"/>
                      <a:lumOff val="75000"/>
                    </a:schemeClr>
                  </a:gs>
                  <a:gs pos="100000">
                    <a:schemeClr val="accent4">
                      <a:lumMod val="85000"/>
                    </a:schemeClr>
                  </a:gs>
                </a:gsLst>
                <a:lin ang="5400000" scaled="1"/>
              </a:gra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485" y="2658745"/>
            <a:ext cx="5324475" cy="3328035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438150" y="6035675"/>
            <a:ext cx="53301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APP在平板上的显示</a:t>
            </a:r>
            <a:endParaRPr lang="zh-CN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04555" y="2520315"/>
            <a:ext cx="1663065" cy="3515360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8299450" y="6127750"/>
            <a:ext cx="2367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APP在手机上的显示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4132580" y="144145"/>
            <a:ext cx="2325370" cy="560070"/>
          </a:xfrm>
          <a:prstGeom prst="rect">
            <a:avLst/>
          </a:prstGeom>
          <a:noFill/>
        </p:spPr>
        <p:txBody>
          <a:bodyPr wrap="none" rtlCol="0">
            <a:noAutofit/>
          </a:bodyPr>
          <a:p>
            <a:pPr algn="l">
              <a:lnSpc>
                <a:spcPct val="150000"/>
              </a:lnSpc>
            </a:pPr>
            <a:endParaRPr lang="zh-CN" altLang="en-US" sz="2400" b="1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93065" y="1753235"/>
            <a:ext cx="1081278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服务端获取智慧药箱拍摄的用户服药的图片后，调用阿里云大模型模型算法，智能匹配识别药品的种类，</a:t>
            </a:r>
            <a:r>
              <a:rPr lang="zh-CN" sz="20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无需用户手动设置，本APP可自动</a:t>
            </a:r>
            <a:r>
              <a:rPr lang="zh-CN" sz="20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识别用户本次服用的药品类型及</a:t>
            </a:r>
            <a:r>
              <a:rPr lang="zh-CN" sz="20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规格。</a:t>
            </a:r>
            <a:endParaRPr lang="zh-CN" sz="2000" b="1">
              <a:gradFill>
                <a:gsLst>
                  <a:gs pos="50000">
                    <a:schemeClr val="accent4"/>
                  </a:gs>
                  <a:gs pos="0">
                    <a:schemeClr val="accent4">
                      <a:lumMod val="25000"/>
                      <a:lumOff val="75000"/>
                    </a:schemeClr>
                  </a:gs>
                  <a:gs pos="100000">
                    <a:schemeClr val="accent4">
                      <a:lumMod val="85000"/>
                    </a:schemeClr>
                  </a:gs>
                </a:gsLst>
                <a:lin ang="5400000" scaled="1"/>
              </a:gra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93065" y="1231265"/>
            <a:ext cx="854519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亮点</a:t>
            </a:r>
            <a:r>
              <a:rPr lang="en-US" altLang="zh-CN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3</a:t>
            </a:r>
            <a:r>
              <a:rPr lang="zh-CN" altLang="en-US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：调用阿里云</a:t>
            </a:r>
            <a:r>
              <a:rPr lang="en-US" altLang="zh-CN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API</a:t>
            </a:r>
            <a:r>
              <a:rPr lang="zh-CN" altLang="en-US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，智能识别药品</a:t>
            </a:r>
            <a:r>
              <a:rPr lang="zh-CN" altLang="en-US" sz="2800" b="1">
                <a:gradFill>
                  <a:gsLst>
                    <a:gs pos="50000">
                      <a:schemeClr val="accent4"/>
                    </a:gs>
                    <a:gs pos="0">
                      <a:schemeClr val="accent4">
                        <a:lumMod val="25000"/>
                        <a:lumOff val="75000"/>
                      </a:schemeClr>
                    </a:gs>
                    <a:gs pos="100000">
                      <a:schemeClr val="accent4">
                        <a:lumMod val="85000"/>
                      </a:schemeClr>
                    </a:gs>
                  </a:gsLst>
                  <a:lin ang="5400000" scaled="1"/>
                </a:gra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  <a:sym typeface="+mn-ea"/>
              </a:rPr>
              <a:t>信息</a:t>
            </a:r>
            <a:endParaRPr lang="zh-CN" altLang="en-US" sz="2800" b="1">
              <a:gradFill>
                <a:gsLst>
                  <a:gs pos="50000">
                    <a:schemeClr val="accent4"/>
                  </a:gs>
                  <a:gs pos="0">
                    <a:schemeClr val="accent4">
                      <a:lumMod val="25000"/>
                      <a:lumOff val="75000"/>
                    </a:schemeClr>
                  </a:gs>
                  <a:gs pos="100000">
                    <a:schemeClr val="accent4">
                      <a:lumMod val="85000"/>
                    </a:schemeClr>
                  </a:gs>
                </a:gsLst>
                <a:lin ang="5400000" scaled="1"/>
              </a:gradFill>
              <a:latin typeface="思源黑体 CN Bold" panose="020B0800000000000000" charset="-122"/>
              <a:ea typeface="思源黑体 CN Bold" panose="020B0800000000000000" charset="-122"/>
              <a:cs typeface="思源黑体 CN Bold" panose="020B0800000000000000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8920" y="2513330"/>
            <a:ext cx="6614160" cy="335407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814955" y="5920105"/>
            <a:ext cx="65919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Bold" panose="020B0800000000000000" charset="-122"/>
              </a:rPr>
              <a:t>服务端实机调试的结果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n_h_h_i"/>
  <p:tag name="KSO_WM_UNIT_INDEX" val="1_2_1_1"/>
  <p:tag name="KSO_WM_UNIT_ID" val="diagram20233167_1*n_h_h_i*1_2_1_1"/>
  <p:tag name="KSO_WM_TEMPLATE_CATEGORY" val="diagram"/>
  <p:tag name="KSO_WM_TEMPLATE_INDEX" val="20233167"/>
  <p:tag name="KSO_WM_UNIT_LAYERLEVEL" val="1_1_1_1"/>
  <p:tag name="KSO_WM_TAG_VERSION" val="3.0"/>
  <p:tag name="KSO_WM_BEAUTIFY_FLAG" val="#wm#"/>
  <p:tag name="KSO_WM_DIAGRAM_GROUP_CODE" val="n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4.2165283203125,&quot;left&quot;:7.15335330031985,&quot;top&quot;:127.68331064299336,&quot;width&quot;:635.444238281250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01"/>
  <p:tag name="KSO_WM_DIAGRAM_USE_COLOR_VALUE" val="{&quot;color_scheme&quot;:1,&quot;color_type&quot;:1,&quot;theme_color_indexes&quot;:[]}"/>
</p:tagLst>
</file>

<file path=ppt/tags/tag1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2_1"/>
  <p:tag name="KSO_WM_UNIT_ID" val="diagram20233167_1*n_h_h_f*1_2_2_1"/>
  <p:tag name="KSO_WM_TEMPLATE_CATEGORY" val="diagram"/>
  <p:tag name="KSO_WM_TEMPLATE_INDEX" val="20233167"/>
  <p:tag name="KSO_WM_UNIT_LAYERLEVEL" val="1_1_1_1"/>
  <p:tag name="KSO_WM_TAG_VERSION" val="3.0"/>
  <p:tag name="KSO_WM_BEAUTIFY_FLAG" val="#wm#"/>
  <p:tag name="KSO_WM_DIAGRAM_GROUP_CODE" val="n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4.2165283203125,&quot;left&quot;:7.15335330031985,&quot;top&quot;:127.68331064299336,&quot;width&quot;:635.444238281250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添加文本具体内容，简明扼要地阐述您的观点。根据需要可增减单击此处添加文本具体内容，简明扼要地阐述您的观点。根据需要可增减单击此处添加文本具体单击此处添加文本"/>
  <p:tag name="KSO_WM_DIAGRAM_USE_COLOR_VALUE" val="{&quot;color_scheme&quot;:1,&quot;color_type&quot;:1,&quot;theme_color_indexes&quot;:[]}"/>
</p:tagLst>
</file>

<file path=ppt/tags/tag1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1_3"/>
  <p:tag name="KSO_WM_UNIT_ID" val="diagram20233167_1*n_h_h_i*1_2_1_3"/>
  <p:tag name="KSO_WM_TEMPLATE_CATEGORY" val="diagram"/>
  <p:tag name="KSO_WM_TEMPLATE_INDEX" val="20233167"/>
  <p:tag name="KSO_WM_UNIT_LAYERLEVEL" val="1_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4.2165283203125,&quot;left&quot;:7.15335330031985,&quot;top&quot;:127.68331064299336,&quot;width&quot;:635.4442382812503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DIAGRAM_USE_COLOR_VALUE" val="{&quot;color_scheme&quot;:1,&quot;color_type&quot;:1,&quot;theme_color_indexes&quot;:[]}"/>
</p:tagLst>
</file>

<file path=ppt/tags/tag1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VALUE" val="106*106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x"/>
  <p:tag name="KSO_WM_UNIT_INDEX" val="1_2_1_1"/>
  <p:tag name="KSO_WM_UNIT_ID" val="diagram20233167_1*n_h_h_x*1_2_1_1"/>
  <p:tag name="KSO_WM_TEMPLATE_CATEGORY" val="diagram"/>
  <p:tag name="KSO_WM_TEMPLATE_INDEX" val="20233167"/>
  <p:tag name="KSO_WM_UNIT_LAYERLEVEL" val="1_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4.2165283203125,&quot;left&quot;:7.15335330031985,&quot;top&quot;:127.68331064299336,&quot;width&quot;:635.4442382812503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]}"/>
</p:tagLst>
</file>

<file path=ppt/tags/tag1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VALUE" val="115*106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x"/>
  <p:tag name="KSO_WM_UNIT_INDEX" val="1_2_2_1"/>
  <p:tag name="KSO_WM_UNIT_ID" val="diagram20233167_1*n_h_h_x*1_2_2_1"/>
  <p:tag name="KSO_WM_TEMPLATE_CATEGORY" val="diagram"/>
  <p:tag name="KSO_WM_TEMPLATE_INDEX" val="20233167"/>
  <p:tag name="KSO_WM_UNIT_LAYERLEVEL" val="1_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4.2165283203125,&quot;left&quot;:7.15335330031985,&quot;top&quot;:127.68331064299336,&quot;width&quot;:635.4442382812503}"/>
  <p:tag name="KSO_WM_DIAGRAM_COLOR_MATCH_VALUE" val="{&quot;shape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USE_COLOR_VALUE" val="{&quot;color_scheme&quot;:1,&quot;color_type&quot;:1,&quot;theme_color_indexes&quot;:[]}"/>
</p:tagLst>
</file>

<file path=ppt/tags/tag1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ISCONTENTSTITLE" val="0"/>
  <p:tag name="KSO_WM_UNIT_ISNUMDGMTITLE" val="0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a"/>
  <p:tag name="KSO_WM_UNIT_INDEX" val="1_1_1"/>
  <p:tag name="KSO_WM_UNIT_ID" val="diagram20233167_1*n_h_a*1_1_1"/>
  <p:tag name="KSO_WM_TEMPLATE_CATEGORY" val="diagram"/>
  <p:tag name="KSO_WM_TEMPLATE_INDEX" val="20233167"/>
  <p:tag name="KSO_WM_UNIT_LAYERLEVEL" val="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4.2165283203125,&quot;left&quot;:7.15335330031985,&quot;top&quot;:127.68331064299336,&quot;width&quot;:635.444238281250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&#10;添加标题"/>
  <p:tag name="KSO_WM_DIAGRAM_USE_COLOR_VALUE" val="{&quot;color_scheme&quot;:1,&quot;color_type&quot;:1,&quot;theme_color_indexes&quot;:[]}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5_1"/>
  <p:tag name="KSO_WM_UNIT_ID" val="diagram20231087_4*n_h_h_f*1_2_5_1"/>
  <p:tag name="KSO_WM_TEMPLATE_CATEGORY" val="diagram"/>
  <p:tag name="KSO_WM_TEMPLATE_INDEX" val="20231087"/>
  <p:tag name="KSO_WM_UNIT_LAYERLEVEL" val="1_1_1_1"/>
  <p:tag name="KSO_WM_TAG_VERSION" val="3.0"/>
  <p:tag name="KSO_WM_BEAUTIFY_FLAG" val="#wm#"/>
  <p:tag name="KSO_WM_DIAGRAM_GROUP_CODE" val="n1-1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445.05,&quot;left&quot;:22.55,&quot;top&quot;:69.85,&quot;width&quot;:9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项正文，文字是您思想提炼"/>
  <p:tag name="KSO_WM_UNIT_TEXT_FILL_FORE_SCHEMECOLOR_INDEX" val="1"/>
  <p:tag name="KSO_WM_UNIT_TEXT_FILL_TYPE" val="1"/>
  <p:tag name="KSO_WM_DIAGRAM_USE_COLOR_VALUE" val="{&quot;color_scheme&quot;:1,&quot;color_type&quot;:1,&quot;theme_color_indexes&quot;:[]}"/>
</p:tagLst>
</file>

<file path=ppt/tags/tag1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4_1"/>
  <p:tag name="KSO_WM_UNIT_ID" val="diagram20231087_4*n_h_h_f*1_2_4_1"/>
  <p:tag name="KSO_WM_TEMPLATE_CATEGORY" val="diagram"/>
  <p:tag name="KSO_WM_TEMPLATE_INDEX" val="20231087"/>
  <p:tag name="KSO_WM_UNIT_LAYERLEVEL" val="1_1_1_1"/>
  <p:tag name="KSO_WM_TAG_VERSION" val="3.0"/>
  <p:tag name="KSO_WM_BEAUTIFY_FLAG" val="#wm#"/>
  <p:tag name="KSO_WM_DIAGRAM_GROUP_CODE" val="n1-1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445.05,&quot;left&quot;:22.55,&quot;top&quot;:69.85,&quot;width&quot;:9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项正文，文字是您思想提炼"/>
  <p:tag name="KSO_WM_UNIT_TEXT_FILL_FORE_SCHEMECOLOR_INDEX" val="1"/>
  <p:tag name="KSO_WM_UNIT_TEXT_FILL_TYPE" val="1"/>
  <p:tag name="KSO_WM_DIAGRAM_USE_COLOR_VALUE" val="{&quot;color_scheme&quot;:1,&quot;color_type&quot;:1,&quot;theme_color_indexes&quot;:[]}"/>
</p:tagLst>
</file>

<file path=ppt/tags/tag2.xml><?xml version="1.0" encoding="utf-8"?>
<p:tagLst xmlns:p="http://schemas.openxmlformats.org/presentationml/2006/main">
  <p:tag name="KSO_WM_BEAUTIFY_FLAG" val=""/>
</p:tagLst>
</file>

<file path=ppt/tags/tag2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2_1"/>
  <p:tag name="KSO_WM_UNIT_ID" val="diagram20231087_4*n_h_h_f*1_2_2_1"/>
  <p:tag name="KSO_WM_TEMPLATE_CATEGORY" val="diagram"/>
  <p:tag name="KSO_WM_TEMPLATE_INDEX" val="20231087"/>
  <p:tag name="KSO_WM_UNIT_LAYERLEVEL" val="1_1_1_1"/>
  <p:tag name="KSO_WM_TAG_VERSION" val="3.0"/>
  <p:tag name="KSO_WM_DIAGRAM_GROUP_CODE" val="n1-1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445.05,&quot;left&quot;:22.55,&quot;top&quot;:69.85,&quot;width&quot;:907.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项正文，文字是您思想提炼"/>
  <p:tag name="KSO_WM_UNIT_TEXT_FILL_FORE_SCHEMECOLOR_INDEX" val="1"/>
  <p:tag name="KSO_WM_UNIT_TEXT_FILL_TYPE" val="1"/>
  <p:tag name="KSO_WM_DIAGRAM_USE_COLOR_VALUE" val="{&quot;color_scheme&quot;:1,&quot;color_type&quot;:1,&quot;theme_color_indexes&quot;:[]}"/>
</p:tagLst>
</file>

<file path=ppt/tags/tag21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1_1"/>
  <p:tag name="KSO_WM_UNIT_ID" val="diagram20231087_4*n_h_h_f*1_2_1_1"/>
  <p:tag name="KSO_WM_TEMPLATE_CATEGORY" val="diagram"/>
  <p:tag name="KSO_WM_TEMPLATE_INDEX" val="20231087"/>
  <p:tag name="KSO_WM_UNIT_LAYERLEVEL" val="1_1_1_1"/>
  <p:tag name="KSO_WM_TAG_VERSION" val="3.0"/>
  <p:tag name="KSO_WM_DIAGRAM_GROUP_CODE" val="n1-1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445.05,&quot;left&quot;:22.55,&quot;top&quot;:69.85,&quot;width&quot;:907.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项正文，文字是您思想提炼"/>
  <p:tag name="KSO_WM_UNIT_TEXT_FILL_FORE_SCHEMECOLOR_INDEX" val="1"/>
  <p:tag name="KSO_WM_UNIT_TEXT_FILL_TYPE" val="1"/>
  <p:tag name="KSO_WM_DIAGRAM_USE_COLOR_VALUE" val="{&quot;color_scheme&quot;:1,&quot;color_type&quot;:1,&quot;theme_color_indexes&quot;:[]}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2_1"/>
  <p:tag name="KSO_WM_UNIT_ID" val="diagram20231087_4*n_h_h_i*1_2_2_1"/>
  <p:tag name="KSO_WM_TEMPLATE_CATEGORY" val="diagram"/>
  <p:tag name="KSO_WM_TEMPLATE_INDEX" val="20231087"/>
  <p:tag name="KSO_WM_UNIT_LAYERLEVEL" val="1_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445.05,&quot;left&quot;:22.55,&quot;top&quot;:69.85,&quot;width&quot;:912}"/>
  <p:tag name="KSO_WM_DIAGRAM_COLOR_MATCH_VALUE" val="{&quot;shape&quot;:{&quot;fill&quot;:{&quot;gradient&quot;:[{&quot;brightness&quot;:0.10000000149011612,&quot;colorType&quot;:1,&quot;foreColorIndex&quot;:5,&quot;pos&quot;:0.009999999776482582,&quot;transparency&quot;:0},{&quot;brightness&quot;:0.699999988079071,&quot;colorType&quot;:1,&quot;foreColorIndex&quot;:5,&quot;pos&quot;:0.8600000143051147,&quot;transparency&quot;:0}],&quot;type&quot;:3},&quot;glow&quot;:{&quot;colorType&quot;:0},&quot;line&quot;:{&quot;type&quot;:0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DIAGRAM_USE_COLOR_VALUE" val="{&quot;color_scheme&quot;:1,&quot;color_type&quot;:1,&quot;theme_color_indexes&quot;:[]}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231087_4*n_h_h_x*1_2_2_1"/>
  <p:tag name="KSO_WM_TEMPLATE_CATEGORY" val="diagram"/>
  <p:tag name="KSO_WM_TEMPLATE_INDEX" val="20231087"/>
  <p:tag name="KSO_WM_UNIT_LAYERLEVEL" val="1_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65*58"/>
  <p:tag name="KSO_WM_UNIT_TYPE" val="n_h_h_x"/>
  <p:tag name="KSO_WM_UNIT_INDEX" val="1_2_2_1"/>
  <p:tag name="KSO_WM_DIAGRAM_MAX_ITEMCNT" val="5"/>
  <p:tag name="KSO_WM_DIAGRAM_MIN_ITEMCNT" val="2"/>
  <p:tag name="KSO_WM_DIAGRAM_VIRTUALLY_FRAME" val="{&quot;height&quot;:445.05,&quot;left&quot;:22.55,&quot;top&quot;:69.85,&quot;width&quot;:912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DIAGRAM_USE_COLOR_VALUE" val="{&quot;color_scheme&quot;:1,&quot;color_type&quot;:1,&quot;theme_color_indexes&quot;:[]}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1_1"/>
  <p:tag name="KSO_WM_UNIT_ID" val="diagram20231087_4*n_h_h_i*1_2_1_1"/>
  <p:tag name="KSO_WM_TEMPLATE_CATEGORY" val="diagram"/>
  <p:tag name="KSO_WM_TEMPLATE_INDEX" val="20231087"/>
  <p:tag name="KSO_WM_UNIT_LAYERLEVEL" val="1_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445.05,&quot;left&quot;:22.55,&quot;top&quot;:69.85,&quot;width&quot;:912}"/>
  <p:tag name="KSO_WM_DIAGRAM_COLOR_MATCH_VALUE" val="{&quot;shape&quot;:{&quot;fill&quot;:{&quot;gradient&quot;:[{&quot;brightness&quot;:0.10000000149011612,&quot;colorType&quot;:1,&quot;foreColorIndex&quot;:5,&quot;pos&quot;:0.009999999776482582,&quot;transparency&quot;:0},{&quot;brightness&quot;:0.699999988079071,&quot;colorType&quot;:1,&quot;foreColorIndex&quot;:5,&quot;pos&quot;:0.8600000143051147,&quot;transparency&quot;:0}],&quot;type&quot;:3},&quot;glow&quot;:{&quot;colorType&quot;:0},&quot;line&quot;:{&quot;type&quot;:0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DIAGRAM_USE_COLOR_VALUE" val="{&quot;color_scheme&quot;:1,&quot;color_type&quot;:1,&quot;theme_color_indexes&quot;:[]}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231087_4*n_h_h_x*1_2_1_1"/>
  <p:tag name="KSO_WM_TEMPLATE_CATEGORY" val="diagram"/>
  <p:tag name="KSO_WM_TEMPLATE_INDEX" val="20231087"/>
  <p:tag name="KSO_WM_UNIT_LAYERLEVEL" val="1_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74*63"/>
  <p:tag name="KSO_WM_UNIT_TYPE" val="n_h_h_x"/>
  <p:tag name="KSO_WM_UNIT_INDEX" val="1_2_1_1"/>
  <p:tag name="KSO_WM_DIAGRAM_MAX_ITEMCNT" val="5"/>
  <p:tag name="KSO_WM_DIAGRAM_MIN_ITEMCNT" val="2"/>
  <p:tag name="KSO_WM_DIAGRAM_VIRTUALLY_FRAME" val="{&quot;height&quot;:445.05,&quot;left&quot;:22.55,&quot;top&quot;:69.85,&quot;width&quot;:912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DIAGRAM_USE_COLOR_VALUE" val="{&quot;color_scheme&quot;:1,&quot;color_type&quot;:1,&quot;theme_color_indexes&quot;:[]}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4_1"/>
  <p:tag name="KSO_WM_UNIT_ID" val="diagram20231087_4*n_h_h_i*1_2_4_1"/>
  <p:tag name="KSO_WM_TEMPLATE_CATEGORY" val="diagram"/>
  <p:tag name="KSO_WM_TEMPLATE_INDEX" val="20231087"/>
  <p:tag name="KSO_WM_UNIT_LAYERLEVEL" val="1_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445.05,&quot;left&quot;:22.55,&quot;top&quot;:69.85,&quot;width&quot;:912}"/>
  <p:tag name="KSO_WM_DIAGRAM_COLOR_MATCH_VALUE" val="{&quot;shape&quot;:{&quot;fill&quot;:{&quot;gradient&quot;:[{&quot;brightness&quot;:0.10000000149011612,&quot;colorType&quot;:1,&quot;foreColorIndex&quot;:5,&quot;pos&quot;:0.009999999776482582,&quot;transparency&quot;:0},{&quot;brightness&quot;:0.699999988079071,&quot;colorType&quot;:1,&quot;foreColorIndex&quot;:5,&quot;pos&quot;:0.8600000143051147,&quot;transparency&quot;:0}],&quot;type&quot;:3},&quot;glow&quot;:{&quot;colorType&quot;:0},&quot;line&quot;:{&quot;type&quot;:0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DIAGRAM_USE_COLOR_VALUE" val="{&quot;color_scheme&quot;:1,&quot;color_type&quot;:1,&quot;theme_color_indexes&quot;:[]}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5_1"/>
  <p:tag name="KSO_WM_UNIT_ID" val="diagram20231087_4*n_h_h_i*1_2_5_1"/>
  <p:tag name="KSO_WM_TEMPLATE_CATEGORY" val="diagram"/>
  <p:tag name="KSO_WM_TEMPLATE_INDEX" val="20231087"/>
  <p:tag name="KSO_WM_UNIT_LAYERLEVEL" val="1_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5"/>
  <p:tag name="KSO_WM_DIAGRAM_MIN_ITEMCNT" val="2"/>
  <p:tag name="KSO_WM_DIAGRAM_VIRTUALLY_FRAME" val="{&quot;height&quot;:445.05,&quot;left&quot;:22.55,&quot;top&quot;:69.85,&quot;width&quot;:912}"/>
  <p:tag name="KSO_WM_DIAGRAM_COLOR_MATCH_VALUE" val="{&quot;shape&quot;:{&quot;fill&quot;:{&quot;gradient&quot;:[{&quot;brightness&quot;:0.10000000149011612,&quot;colorType&quot;:1,&quot;foreColorIndex&quot;:5,&quot;pos&quot;:0.009999999776482582,&quot;transparency&quot;:0},{&quot;brightness&quot;:0.699999988079071,&quot;colorType&quot;:1,&quot;foreColorIndex&quot;:5,&quot;pos&quot;:0.8600000143051147,&quot;transparency&quot;:0}],&quot;type&quot;:3},&quot;glow&quot;:{&quot;colorType&quot;:0},&quot;line&quot;:{&quot;type&quot;:0},&quot;shadow&quot;:{&quot;brightness&quot;:0,&quot;colorType&quot;:1,&quot;foreColorIndex&quot;:5,&quot;transparency&quot;:0.800000011920929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3"/>
  <p:tag name="KSO_WM_DIAGRAM_USE_COLOR_VALUE" val="{&quot;color_scheme&quot;:1,&quot;color_type&quot;:1,&quot;theme_color_indexes&quot;:[]}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ID" val="diagram20231087_4*n_h_h_x*1_2_4_1"/>
  <p:tag name="KSO_WM_TEMPLATE_CATEGORY" val="diagram"/>
  <p:tag name="KSO_WM_TEMPLATE_INDEX" val="20231087"/>
  <p:tag name="KSO_WM_UNIT_LAYERLEVEL" val="1_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UNIT_VALUE" val="60*51"/>
  <p:tag name="KSO_WM_UNIT_TYPE" val="n_h_h_x"/>
  <p:tag name="KSO_WM_UNIT_INDEX" val="1_2_4_1"/>
  <p:tag name="KSO_WM_DIAGRAM_MAX_ITEMCNT" val="5"/>
  <p:tag name="KSO_WM_DIAGRAM_MIN_ITEMCNT" val="2"/>
  <p:tag name="KSO_WM_DIAGRAM_VIRTUALLY_FRAME" val="{&quot;height&quot;:445.05,&quot;left&quot;:22.55,&quot;top&quot;:69.85,&quot;width&quot;:912}"/>
  <p:tag name="KSO_WM_DIAGRAM_COLOR_MATCH_VALUE" val="{&quot;shape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2"/>
  <p:tag name="KSO_WM_UNIT_FILL_FORE_SCHEMECOLOR_INDEX_BRIGHTNESS" val="0"/>
  <p:tag name="KSO_WM_DIAGRAM_USE_COLOR_VALUE" val="{&quot;color_scheme&quot;:1,&quot;color_type&quot;:1,&quot;theme_color_indexes&quot;:[]}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2_2"/>
  <p:tag name="KSO_WM_UNIT_ID" val="diagram20233167_1*n_h_h_i*1_2_2_2"/>
  <p:tag name="KSO_WM_TEMPLATE_CATEGORY" val="diagram"/>
  <p:tag name="KSO_WM_TEMPLATE_INDEX" val="20233167"/>
  <p:tag name="KSO_WM_UNIT_LAYERLEVEL" val="1_1_1_1"/>
  <p:tag name="KSO_WM_TAG_VERSION" val="3.0"/>
  <p:tag name="KSO_WM_BEAUTIFY_FLAG" val="#wm#"/>
  <p:tag name="KSO_WM_DIAGRAM_MAX_ITEMCNT" val="4"/>
  <p:tag name="KSO_WM_DIAGRAM_MIN_ITEMCNT" val="2"/>
  <p:tag name="KSO_WM_DIAGRAM_VIRTUALLY_FRAME" val="{&quot;height&quot;:384.2165283203125,&quot;left&quot;:7.15335330031985,&quot;top&quot;:127.68331064299336,&quot;width&quot;:635.4442382812503}"/>
  <p:tag name="KSO_WM_DIAGRAM_COLOR_MATCH_VALUE" val="{&quot;shape&quot;:{&quot;fill&quot;:{&quot;type&quot;:0},&quot;glow&quot;:{&quot;colorType&quot;:0},&quot;line&quot;:{&quot;solidLine&quot;:{&quot;brightness&quot;:0,&quot;colorType&quot;:1,&quot;foreColorIndex&quot;:5,&quot;transparency&quot;:0.4000000059604645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LINE_FORE_SCHEMECOLOR_INDEX" val="5"/>
  <p:tag name="KSO_WM_DIAGRAM_USE_COLOR_VALUE" val="{&quot;color_scheme&quot;:1,&quot;color_type&quot;:1,&quot;theme_color_indexes&quot;:[]}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8119*3962*480*480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2"/>
  <p:tag name="KSO_WM_UNIT_ID" val="diagram20231459_2*m_h_i*1_2_2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382.85000000000014,&quot;left&quot;:16.65,&quot;top&quot;:77.32503937007873,&quot;width&quot;:888.6187401574804}"/>
  <p:tag name="KSO_WM_DIAGRAM_COLOR_MATCH_VALUE" val="{&quot;shape&quot;:{&quot;fill&quot;:{&quot;solid&quot;:{&quot;brightness&quot;:0,&quot;colorType&quot;:1,&quot;foreColorIndex&quot;:14,&quot;transparency&quot;:1},&quot;type&quot;:1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5,&quot;pos&quot;:0.800000011920929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2,&quot;rgb&quot;:&quot;#40404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14"/>
  <p:tag name="KSO_WM_UNIT_FILL_FORE_SCHEMECOLOR_INDEX_BRIGHTNESS" val="0"/>
</p:tagLst>
</file>

<file path=ppt/tags/tag3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1"/>
  <p:tag name="KSO_WM_UNIT_ID" val="diagram20231459_2*m_h_i*1_1_1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382.85000000000014,&quot;left&quot;:16.65,&quot;top&quot;:77.32503937007873,&quot;width&quot;:888.6187401574804}"/>
  <p:tag name="KSO_WM_DIAGRAM_COLOR_MATCH_VALUE" val="{&quot;shape&quot;:{&quot;fill&quot;:{&quot;solid&quot;:{&quot;brightness&quot;:0,&quot;colorType&quot;:1,&quot;foreColorIndex&quot;:5,&quot;transparency&quot;:0.69999998807907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</p:tagLst>
</file>

<file path=ppt/tags/tag38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1_2"/>
  <p:tag name="KSO_WM_UNIT_ID" val="diagram20231459_2*m_h_i*1_1_2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382.85000000000014,&quot;left&quot;:16.65,&quot;top&quot;:77.32503937007873,&quot;width&quot;:888.6187401574804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,&quot;colorType&quot;:1,&quot;foreColorIndex&quot;:5,&quot;transparency&quot;:0.60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LINE_FORE_SCHEMECOLOR_INDEX" val="5"/>
</p:tagLst>
</file>

<file path=ppt/tags/tag39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m_h_f"/>
  <p:tag name="KSO_WM_UNIT_INDEX" val="1_1_1"/>
  <p:tag name="KSO_WM_UNIT_ID" val="diagram20231459_2*m_h_f*1_1_1"/>
  <p:tag name="KSO_WM_TEMPLATE_CATEGORY" val="diagram"/>
  <p:tag name="KSO_WM_TEMPLATE_INDEX" val="20231459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m1-1"/>
  <p:tag name="KSO_WM_DIAGRAM_MAX_ITEMCNT" val="6"/>
  <p:tag name="KSO_WM_DIAGRAM_MIN_ITEMCNT" val="2"/>
  <p:tag name="KSO_WM_DIAGRAM_VIRTUALLY_FRAME" val="{&quot;height&quot;:380.3000000000001,&quot;left&quot;:54.87503937007874,&quot;top&quot;:79.87503937007874,&quot;width&quot;:850.393700787401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您的项正文，文字是您思想的提炼，请尽量言简意赅的阐述您正文内容的观点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i"/>
  <p:tag name="KSO_WM_UNIT_INDEX" val="1_1_1"/>
  <p:tag name="KSO_WM_UNIT_ID" val="diagram20233167_1*n_h_i*1_1_1"/>
  <p:tag name="KSO_WM_TEMPLATE_CATEGORY" val="diagram"/>
  <p:tag name="KSO_WM_TEMPLATE_INDEX" val="20233167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4.2165283203125,&quot;left&quot;:7.15335330031985,&quot;top&quot;:127.68331064299336,&quot;width&quot;:635.4442382812503}"/>
  <p:tag name="KSO_WM_DIAGRAM_COLOR_MATCH_VALUE" val="{&quot;shape&quot;:{&quot;fill&quot;:{&quot;solid&quot;:{&quot;brightness&quot;:0.6000000238418579,&quot;colorType&quot;:1,&quot;foreColorIndex&quot;:13,&quot;transparency&quot;:0.850000023841857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13"/>
  <p:tag name="KSO_WM_UNIT_FILL_FORE_SCHEMECOLOR_INDEX_BRIGHTNESS" val="0.6"/>
  <p:tag name="KSO_WM_DIAGRAM_USE_COLOR_VALUE" val="{&quot;color_scheme&quot;:1,&quot;color_type&quot;:1,&quot;theme_color_indexes&quot;:[]}"/>
</p:tagLst>
</file>

<file path=ppt/tags/tag4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1_1_1"/>
  <p:tag name="KSO_WM_UNIT_ID" val="diagram20231459_2*m_h_a*1_1_1"/>
  <p:tag name="KSO_WM_TEMPLATE_CATEGORY" val="diagram"/>
  <p:tag name="KSO_WM_TEMPLATE_INDEX" val="20231459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m1-1"/>
  <p:tag name="KSO_WM_DIAGRAM_MAX_ITEMCNT" val="6"/>
  <p:tag name="KSO_WM_DIAGRAM_MIN_ITEMCNT" val="2"/>
  <p:tag name="KSO_WM_DIAGRAM_VIRTUALLY_FRAME" val="{&quot;height&quot;:380.3000000000001,&quot;left&quot;:54.87503937007874,&quot;top&quot;:79.87503937007874,&quot;width&quot;:850.393700787401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添加项标题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459_2*m_i*1_1"/>
  <p:tag name="KSO_WM_TEMPLATE_CATEGORY" val="diagram"/>
  <p:tag name="KSO_WM_TEMPLATE_INDEX" val="20231459"/>
  <p:tag name="KSO_WM_UNIT_LAYERLEVEL" val="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m1-1"/>
  <p:tag name="KSO_WM_UNIT_TYPE" val="m_i"/>
  <p:tag name="KSO_WM_UNIT_INDEX" val="1_1"/>
  <p:tag name="KSO_WM_DIAGRAM_MAX_ITEMCNT" val="6"/>
  <p:tag name="KSO_WM_DIAGRAM_MIN_ITEMCNT" val="2"/>
  <p:tag name="KSO_WM_DIAGRAM_VIRTUALLY_FRAME" val="{&quot;height&quot;:382.85000000000014,&quot;left&quot;:16.65,&quot;top&quot;:77.32503937007873,&quot;width&quot;:888.6187401574804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0.5400000214576721,&quot;transparency&quot;:0},{&quot;brightness&quot;:0,&quot;colorType&quot;:1,&quot;foreColorIndex&quot;:5,&quot;pos&quot;:1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4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4"/>
  <p:tag name="KSO_WM_UNIT_ID" val="diagram20231459_2*m_h_i*1_3_4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382.85000000000014,&quot;left&quot;:16.65,&quot;top&quot;:77.32503937007873,&quot;width&quot;:888.6187401574804}"/>
  <p:tag name="KSO_WM_DIAGRAM_COLOR_MATCH_VALUE" val="{&quot;shape&quot;:{&quot;fill&quot;:{&quot;solid&quot;:{&quot;brightness&quot;:0,&quot;colorType&quot;:1,&quot;foreColorIndex&quot;:5,&quot;transparency&quot;:0.69999998807907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</p:tagLst>
</file>

<file path=ppt/tags/tag4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3_1"/>
  <p:tag name="KSO_WM_UNIT_ID" val="diagram20231459_2*m_h_i*1_3_1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382.85000000000014,&quot;left&quot;:16.65,&quot;top&quot;:77.32503937007873,&quot;width&quot;:888.6187401574804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,&quot;colorType&quot;:1,&quot;foreColorIndex&quot;:5,&quot;transparency&quot;:0.60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LINE_FORE_SCHEMECOLOR_INDEX" val="5"/>
</p:tagLst>
</file>

<file path=ppt/tags/tag4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1_3_1"/>
  <p:tag name="KSO_WM_UNIT_ID" val="diagram20231459_2*m_h_a*1_3_1"/>
  <p:tag name="KSO_WM_TEMPLATE_CATEGORY" val="diagram"/>
  <p:tag name="KSO_WM_TEMPLATE_INDEX" val="20231459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m1-1"/>
  <p:tag name="KSO_WM_DIAGRAM_MAX_ITEMCNT" val="6"/>
  <p:tag name="KSO_WM_DIAGRAM_MIN_ITEMCNT" val="2"/>
  <p:tag name="KSO_WM_DIAGRAM_VIRTUALLY_FRAME" val="{&quot;height&quot;:382.85000000000014,&quot;left&quot;:35.57503937007878,&quot;top&quot;:77.32503937007873,&quot;width&quot;:869.693700787401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添加项标题"/>
</p:tagLst>
</file>

<file path=ppt/tags/tag45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4"/>
  <p:tag name="KSO_WM_UNIT_ID" val="diagram20231459_2*m_h_i*1_2_4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382.85000000000014,&quot;left&quot;:16.65,&quot;top&quot;:77.32503937007873,&quot;width&quot;:888.6187401574804}"/>
  <p:tag name="KSO_WM_DIAGRAM_COLOR_MATCH_VALUE" val="{&quot;shape&quot;:{&quot;fill&quot;:{&quot;solid&quot;:{&quot;brightness&quot;:0,&quot;colorType&quot;:1,&quot;foreColorIndex&quot;:5,&quot;transparency&quot;:0.699999988079071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</p:tagLst>
</file>

<file path=ppt/tags/tag46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1"/>
  <p:tag name="KSO_WM_UNIT_ID" val="diagram20231459_2*m_h_i*1_2_1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382.85000000000014,&quot;left&quot;:16.65,&quot;top&quot;:77.32503937007873,&quot;width&quot;:888.6187401574804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,&quot;colorType&quot;:1,&quot;foreColorIndex&quot;:5,&quot;transparency&quot;:0.600000023841857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2,&quot;rgb&quot;:&quot;#ffffff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UNIT_LINE_FORE_SCHEMECOLOR_INDEX" val="5"/>
</p:tagLst>
</file>

<file path=ppt/tags/tag47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3"/>
  <p:tag name="KSO_WM_UNIT_ID" val="diagram20231459_2*m_h_i*1_2_3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382.85000000000014,&quot;left&quot;:16.65,&quot;top&quot;:77.32503937007873,&quot;width&quot;:888.6187401574804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4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m_h_f"/>
  <p:tag name="KSO_WM_UNIT_INDEX" val="1_2_1"/>
  <p:tag name="KSO_WM_UNIT_ID" val="diagram20231459_2*m_h_f*1_2_1"/>
  <p:tag name="KSO_WM_TEMPLATE_CATEGORY" val="diagram"/>
  <p:tag name="KSO_WM_TEMPLATE_INDEX" val="20231459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m1-1"/>
  <p:tag name="KSO_WM_DIAGRAM_MAX_ITEMCNT" val="6"/>
  <p:tag name="KSO_WM_DIAGRAM_MIN_ITEMCNT" val="2"/>
  <p:tag name="KSO_WM_DIAGRAM_VIRTUALLY_FRAME" val="{&quot;height&quot;:380.3000000000001,&quot;left&quot;:54.87503937007874,&quot;top&quot;:79.87503937007874,&quot;width&quot;:850.393700787401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您的项正文，文字是您思想的提炼，请尽量言简意赅的阐述您正文内容的观点"/>
</p:tagLst>
</file>

<file path=ppt/tags/tag4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m_h_a"/>
  <p:tag name="KSO_WM_UNIT_INDEX" val="1_2_1"/>
  <p:tag name="KSO_WM_UNIT_ID" val="diagram20231459_2*m_h_a*1_2_1"/>
  <p:tag name="KSO_WM_TEMPLATE_CATEGORY" val="diagram"/>
  <p:tag name="KSO_WM_TEMPLATE_INDEX" val="20231459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m1-1"/>
  <p:tag name="KSO_WM_DIAGRAM_MAX_ITEMCNT" val="6"/>
  <p:tag name="KSO_WM_DIAGRAM_MIN_ITEMCNT" val="2"/>
  <p:tag name="KSO_WM_DIAGRAM_VIRTUALLY_FRAME" val="{&quot;height&quot;:380.3000000000001,&quot;left&quot;:54.87503937007874,&quot;top&quot;:79.87503937007874,&quot;width&quot;:850.393700787401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添加项标题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2_3"/>
  <p:tag name="KSO_WM_UNIT_ID" val="diagram20233167_1*n_h_h_i*1_2_2_3"/>
  <p:tag name="KSO_WM_TEMPLATE_CATEGORY" val="diagram"/>
  <p:tag name="KSO_WM_TEMPLATE_INDEX" val="20233167"/>
  <p:tag name="KSO_WM_UNIT_LAYERLEVEL" val="1_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4.2165283203125,&quot;left&quot;:7.15335330031985,&quot;top&quot;:127.68331064299336,&quot;width&quot;:635.4442382812503}"/>
  <p:tag name="KSO_WM_DIAGRAM_COLOR_MATCH_VALUE" val="{&quot;shape&quot;:{&quot;fill&quot;:{&quot;solid&quot;:{&quot;brightness&quot;:0.4000000059604645,&quot;colorType&quot;:1,&quot;foreColorIndex&quot;:5,&quot;transparency&quot;:0},&quot;type&quot;:1},&quot;glow&quot;:{&quot;colorType&quot;:0},&quot;line&quot;:{&quot;solidLine&quot;:{&quot;brightness&quot;:0,&quot;colorType&quot;:2,&quot;rgb&quot;:&quot;#ffffff&quot;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4"/>
  <p:tag name="KSO_WM_DIAGRAM_USE_COLOR_VALUE" val="{&quot;color_scheme&quot;:1,&quot;color_type&quot;:1,&quot;theme_color_indexes&quot;:[]}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2"/>
  <p:tag name="KSO_WM_UNIT_ID" val="diagram20231459_2*m_h_i*1_2_2"/>
  <p:tag name="KSO_WM_TEMPLATE_CATEGORY" val="diagram"/>
  <p:tag name="KSO_WM_TEMPLATE_INDEX" val="20231459"/>
  <p:tag name="KSO_WM_UNIT_LAYERLEVEL" val="1_1_1"/>
  <p:tag name="KSO_WM_TAG_VERSION" val="3.0"/>
  <p:tag name="KSO_WM_BEAUTIFY_FLAG" val="#wm#"/>
  <p:tag name="KSO_WM_DIAGRAM_MAX_ITEMCNT" val="6"/>
  <p:tag name="KSO_WM_DIAGRAM_MIN_ITEMCNT" val="2"/>
  <p:tag name="KSO_WM_DIAGRAM_VIRTUALLY_FRAME" val="{&quot;height&quot;:382.85000000000014,&quot;left&quot;:16.65,&quot;top&quot;:77.32503937007873,&quot;width&quot;:888.6187401574804}"/>
  <p:tag name="KSO_WM_DIAGRAM_COLOR_MATCH_VALUE" val="{&quot;shape&quot;:{&quot;fill&quot;:{&quot;solid&quot;:{&quot;brightness&quot;:0,&quot;colorType&quot;:1,&quot;foreColorIndex&quot;:14,&quot;transparency&quot;:1},&quot;type&quot;:1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5,&quot;pos&quot;:0.800000011920929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2,&quot;rgb&quot;:&quot;#40404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14"/>
  <p:tag name="KSO_WM_UNIT_FILL_FORE_SCHEMECOLOR_INDEX_BRIGHTNESS" val="0"/>
</p:tagLst>
</file>

<file path=ppt/tags/tag52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3"/>
  <p:tag name="KSO_WM_UNIT_ID" val="diagram20231459_2*m_h_i*1_2_3"/>
  <p:tag name="KSO_WM_TEMPLATE_CATEGORY" val="diagram"/>
  <p:tag name="KSO_WM_TEMPLATE_INDEX" val="20231459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82.85000000000014,&quot;left&quot;:35.57503937007878,&quot;top&quot;:77.32503937007873,&quot;width&quot;:869.6937007874016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53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2"/>
  <p:tag name="KSO_WM_UNIT_ID" val="diagram20231459_2*m_h_i*1_2_2"/>
  <p:tag name="KSO_WM_TEMPLATE_CATEGORY" val="diagram"/>
  <p:tag name="KSO_WM_TEMPLATE_INDEX" val="20231459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82.85000000000014,&quot;left&quot;:35.57503937007878,&quot;top&quot;:77.32503937007873,&quot;width&quot;:869.6937007874016}"/>
  <p:tag name="KSO_WM_DIAGRAM_COLOR_MATCH_VALUE" val="{&quot;shape&quot;:{&quot;fill&quot;:{&quot;solid&quot;:{&quot;brightness&quot;:0,&quot;colorType&quot;:1,&quot;foreColorIndex&quot;:14,&quot;transparency&quot;:1},&quot;type&quot;:1},&quot;glow&quot;:{&quot;colorType&quot;:0},&quot;line&quot;:{&quot;gradient&quot;:[{&quot;brightness&quot;:0,&quot;colorType&quot;:1,&quot;foreColorIndex&quot;:5,&quot;pos&quot;:0,&quot;transparency&quot;:0},{&quot;brightness&quot;:0,&quot;colorType&quot;:1,&quot;foreColorIndex&quot;:5,&quot;pos&quot;:0.800000011920929,&quot;transparency&quot;:1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2,&quot;rgb&quot;:&quot;#404040&quot;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14"/>
  <p:tag name="KSO_WM_UNIT_FILL_FORE_SCHEMECOLOR_INDEX_BRIGHTNESS" val="0"/>
</p:tagLst>
</file>

<file path=ppt/tags/tag54.xml><?xml version="1.0" encoding="utf-8"?>
<p:tagLst xmlns:p="http://schemas.openxmlformats.org/presentationml/2006/main"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m1-1"/>
  <p:tag name="KSO_WM_UNIT_TYPE" val="m_h_i"/>
  <p:tag name="KSO_WM_UNIT_INDEX" val="1_2_3"/>
  <p:tag name="KSO_WM_UNIT_ID" val="diagram20231459_2*m_h_i*1_2_3"/>
  <p:tag name="KSO_WM_TEMPLATE_CATEGORY" val="diagram"/>
  <p:tag name="KSO_WM_TEMPLATE_INDEX" val="20231459"/>
  <p:tag name="KSO_WM_UNIT_LAYERLEVEL" val="1_1_1"/>
  <p:tag name="KSO_WM_TAG_VERSION" val="3.0"/>
  <p:tag name="KSO_WM_DIAGRAM_MAX_ITEMCNT" val="6"/>
  <p:tag name="KSO_WM_DIAGRAM_MIN_ITEMCNT" val="2"/>
  <p:tag name="KSO_WM_DIAGRAM_VIRTUALLY_FRAME" val="{&quot;height&quot;:382.85000000000014,&quot;left&quot;:35.57503937007878,&quot;top&quot;:77.32503937007873,&quot;width&quot;:869.6937007874016}"/>
  <p:tag name="KSO_WM_DIAGRAM_COLOR_MATCH_VALUE" val="{&quot;shape&quot;:{&quot;fill&quot;:{&quot;type&quot;:0},&quot;glow&quot;:{&quot;colorType&quot;:0},&quot;line&quot;:{&quot;gradient&quot;:[{&quot;brightness&quot;:0,&quot;colorType&quot;:1,&quot;foreColorIndex&quot;:5,&quot;pos&quot;:0,&quot;transparency&quot;:1},{&quot;brightness&quot;:0,&quot;colorType&quot;:1,&quot;foreColorIndex&quot;:5,&quot;pos&quot;:1,&quot;transparency&quot;:0}],&quot;type&quot;:2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</p:tagLst>
</file>

<file path=ppt/tags/tag55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m_h_f"/>
  <p:tag name="KSO_WM_UNIT_INDEX" val="1_2_1"/>
  <p:tag name="KSO_WM_UNIT_ID" val="diagram20231459_2*m_h_f*1_2_1"/>
  <p:tag name="KSO_WM_TEMPLATE_CATEGORY" val="diagram"/>
  <p:tag name="KSO_WM_TEMPLATE_INDEX" val="20231459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m1-1"/>
  <p:tag name="KSO_WM_DIAGRAM_MAX_ITEMCNT" val="6"/>
  <p:tag name="KSO_WM_DIAGRAM_MIN_ITEMCNT" val="2"/>
  <p:tag name="KSO_WM_DIAGRAM_VIRTUALLY_FRAME" val="{&quot;height&quot;:380.3000000000001,&quot;left&quot;:54.87503937007874,&quot;top&quot;:79.87503937007874,&quot;width&quot;:850.393700787401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您的项正文，文字是您思想的提炼，请尽量言简意赅的阐述您正文内容的观点"/>
</p:tagLst>
</file>

<file path=ppt/tags/tag5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m_h_f"/>
  <p:tag name="KSO_WM_UNIT_INDEX" val="1_2_1"/>
  <p:tag name="KSO_WM_UNIT_ID" val="diagram20231459_2*m_h_f*1_2_1"/>
  <p:tag name="KSO_WM_TEMPLATE_CATEGORY" val="diagram"/>
  <p:tag name="KSO_WM_TEMPLATE_INDEX" val="20231459"/>
  <p:tag name="KSO_WM_UNIT_LAYERLEVEL" val="1_1_1"/>
  <p:tag name="KSO_WM_TAG_VERSION" val="3.0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m1-1"/>
  <p:tag name="KSO_WM_DIAGRAM_MAX_ITEMCNT" val="6"/>
  <p:tag name="KSO_WM_DIAGRAM_MIN_ITEMCNT" val="2"/>
  <p:tag name="KSO_WM_DIAGRAM_VIRTUALLY_FRAME" val="{&quot;height&quot;:380.3000000000001,&quot;left&quot;:54.87503937007874,&quot;top&quot;:79.87503937007874,&quot;width&quot;:850.393700787401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输入您的项正文，文字是您思想的提炼，请尽量言简意赅的阐述您正文内容的观点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commondata" val="eyJoZGlkIjoiOWNjOTg0NjliYjdiYWM2ZTIyYWFjYTg5ZThiYmZkM2UifQ=="/>
  <p:tag name="resource_record_key" val="{&quot;13&quot;:[20482077,4676802,20174678,4721718,20242012,20280323,20184149,20242008,20184172,20242013,20469026],&quot;70&quot;:[3315593,3314101,3314372,3322137]}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h_i"/>
  <p:tag name="KSO_WM_UNIT_INDEX" val="1_2_1_2"/>
  <p:tag name="KSO_WM_UNIT_ID" val="diagram20233167_1*n_h_h_i*1_2_1_2"/>
  <p:tag name="KSO_WM_TEMPLATE_CATEGORY" val="diagram"/>
  <p:tag name="KSO_WM_TEMPLATE_INDEX" val="20233167"/>
  <p:tag name="KSO_WM_UNIT_LAYERLEVEL" val="1_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4.2165283203125,&quot;left&quot;:7.15335330031985,&quot;top&quot;:127.68331064299336,&quot;width&quot;:635.4442382812503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solidLine&quot;:{&quot;brightness&quot;:0,&quot;colorType&quot;:2,&quot;rgb&quot;:&quot;#ffffff&quot;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"/>
  <p:tag name="KSO_WM_DIAGRAM_USE_COLOR_VALUE" val="{&quot;color_scheme&quot;:1,&quot;color_type&quot;:1,&quot;theme_color_indexes&quot;:[]}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n1-1"/>
  <p:tag name="KSO_WM_UNIT_TYPE" val="n_h_i"/>
  <p:tag name="KSO_WM_UNIT_INDEX" val="1_1_2"/>
  <p:tag name="KSO_WM_UNIT_ID" val="diagram20233167_1*n_h_i*1_1_2"/>
  <p:tag name="KSO_WM_TEMPLATE_CATEGORY" val="diagram"/>
  <p:tag name="KSO_WM_TEMPLATE_INDEX" val="20233167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4.2165283203125,&quot;left&quot;:7.15335330031985,&quot;top&quot;:127.68331064299336,&quot;width&quot;:635.4442382812503}"/>
  <p:tag name="KSO_WM_DIAGRAM_COLOR_MATCH_VALUE" val="{&quot;shape&quot;:{&quot;fill&quot;:{&quot;solid&quot;:{&quot;brightness&quot;:0.800000011920929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5"/>
  <p:tag name="KSO_WM_UNIT_FILL_FORE_SCHEMECOLOR_INDEX_BRIGHTNESS" val="0.8"/>
  <p:tag name="KSO_WM_DIAGRAM_USE_COLOR_VALUE" val="{&quot;color_scheme&quot;:1,&quot;color_type&quot;:1,&quot;theme_color_indexes&quot;:[]}"/>
</p:tagLst>
</file>

<file path=ppt/tags/tag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n_h_h_f"/>
  <p:tag name="KSO_WM_UNIT_INDEX" val="1_2_1_1"/>
  <p:tag name="KSO_WM_UNIT_ID" val="diagram20233167_1*n_h_h_f*1_2_1_1"/>
  <p:tag name="KSO_WM_TEMPLATE_CATEGORY" val="diagram"/>
  <p:tag name="KSO_WM_TEMPLATE_INDEX" val="20233167"/>
  <p:tag name="KSO_WM_UNIT_LAYERLEVEL" val="1_1_1_1"/>
  <p:tag name="KSO_WM_TAG_VERSION" val="3.0"/>
  <p:tag name="KSO_WM_BEAUTIFY_FLAG" val="#wm#"/>
  <p:tag name="KSO_WM_DIAGRAM_GROUP_CODE" val="n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4.2165283203125,&quot;left&quot;:7.15335330031985,&quot;top&quot;:127.68331064299336,&quot;width&quot;:635.444238281250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单击此处添加文本具体内容，简明扼要地阐述您的观点。根据需要可增减单击此处添加文本具体内容，简明扼要地阐述您的观点。根据需要可增减单击此处添加文本具体单击此处添加文本"/>
  <p:tag name="KSO_WM_DIAGRAM_USE_COLOR_VALUE" val="{&quot;color_scheme&quot;:1,&quot;color_type&quot;:1,&quot;theme_color_indexes&quot;:[]}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n_h_h_i"/>
  <p:tag name="KSO_WM_UNIT_INDEX" val="1_2_2_1"/>
  <p:tag name="KSO_WM_UNIT_ID" val="diagram20233167_1*n_h_h_i*1_2_2_1"/>
  <p:tag name="KSO_WM_TEMPLATE_CATEGORY" val="diagram"/>
  <p:tag name="KSO_WM_TEMPLATE_INDEX" val="20233167"/>
  <p:tag name="KSO_WM_UNIT_LAYERLEVEL" val="1_1_1_1"/>
  <p:tag name="KSO_WM_TAG_VERSION" val="3.0"/>
  <p:tag name="KSO_WM_BEAUTIFY_FLAG" val="#wm#"/>
  <p:tag name="KSO_WM_DIAGRAM_GROUP_CODE" val="n1-1"/>
  <p:tag name="KSO_WM_DIAGRAM_VERSION" val="3"/>
  <p:tag name="KSO_WM_DIAGRAM_COLOR_TRICK" val="1"/>
  <p:tag name="KSO_WM_DIAGRAM_COLOR_TEXT_CAN_REMOVE" val="n"/>
  <p:tag name="KSO_WM_DIAGRAM_MAX_ITEMCNT" val="4"/>
  <p:tag name="KSO_WM_DIAGRAM_MIN_ITEMCNT" val="2"/>
  <p:tag name="KSO_WM_DIAGRAM_VIRTUALLY_FRAME" val="{&quot;height&quot;:384.2165283203125,&quot;left&quot;:7.15335330031985,&quot;top&quot;:127.68331064299336,&quot;width&quot;:635.4442382812503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PRESET_TEXT" val="02"/>
  <p:tag name="KSO_WM_DIAGRAM_USE_COLOR_VALUE" val="{&quot;color_scheme&quot;:1,&quot;color_type&quot;:1,&quot;theme_color_indexes&quot;:[]}"/>
</p:tagLst>
</file>

<file path=ppt/theme/theme1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2992</Words>
  <Application>WPS 演示</Application>
  <PresentationFormat>宽屏</PresentationFormat>
  <Paragraphs>159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5" baseType="lpstr">
      <vt:lpstr>Arial</vt:lpstr>
      <vt:lpstr>宋体</vt:lpstr>
      <vt:lpstr>Wingdings</vt:lpstr>
      <vt:lpstr>思源黑体 CN Bold</vt:lpstr>
      <vt:lpstr>黑体</vt:lpstr>
      <vt:lpstr>Wingdings</vt:lpstr>
      <vt:lpstr>思源黑体 CN Normal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シャーロック</cp:lastModifiedBy>
  <cp:revision>85</cp:revision>
  <dcterms:created xsi:type="dcterms:W3CDTF">2023-12-07T02:27:00Z</dcterms:created>
  <dcterms:modified xsi:type="dcterms:W3CDTF">2024-12-17T08:21:41Z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2052-12.1.0.19302</vt:lpwstr>
  </property>
  <property fmtid="{D5CDD505-2E9C-101B-9397-08002B2CF9AE}" pid="3" name="ICV">
    <vt:lpwstr>5DCC80C072A9465B95601883DEAB32C4_13</vt:lpwstr>
  </property>
</Properties>
</file>

<file path=docProps/thumbnail.jpeg>
</file>